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661" r:id="rId2"/>
    <p:sldId id="677" r:id="rId3"/>
    <p:sldId id="683" r:id="rId4"/>
    <p:sldId id="678" r:id="rId5"/>
    <p:sldId id="679" r:id="rId6"/>
    <p:sldId id="680" r:id="rId7"/>
    <p:sldId id="681" r:id="rId8"/>
    <p:sldId id="682" r:id="rId9"/>
    <p:sldId id="295" r:id="rId10"/>
    <p:sldId id="296" r:id="rId11"/>
    <p:sldId id="297" r:id="rId12"/>
    <p:sldId id="298" r:id="rId13"/>
    <p:sldId id="299" r:id="rId14"/>
    <p:sldId id="648" r:id="rId15"/>
    <p:sldId id="300" r:id="rId16"/>
    <p:sldId id="301" r:id="rId17"/>
    <p:sldId id="302" r:id="rId18"/>
    <p:sldId id="649" r:id="rId19"/>
    <p:sldId id="651" r:id="rId20"/>
    <p:sldId id="653" r:id="rId21"/>
    <p:sldId id="659" r:id="rId22"/>
    <p:sldId id="658" r:id="rId23"/>
    <p:sldId id="660" r:id="rId24"/>
    <p:sldId id="652" r:id="rId25"/>
    <p:sldId id="656" r:id="rId26"/>
    <p:sldId id="655" r:id="rId27"/>
    <p:sldId id="654" r:id="rId28"/>
    <p:sldId id="303" r:id="rId29"/>
    <p:sldId id="304" r:id="rId30"/>
    <p:sldId id="305" r:id="rId31"/>
    <p:sldId id="306" r:id="rId32"/>
    <p:sldId id="639" r:id="rId33"/>
    <p:sldId id="641" r:id="rId34"/>
    <p:sldId id="642" r:id="rId35"/>
    <p:sldId id="646" r:id="rId36"/>
    <p:sldId id="647" r:id="rId37"/>
    <p:sldId id="645" r:id="rId38"/>
    <p:sldId id="644" r:id="rId39"/>
    <p:sldId id="672" r:id="rId40"/>
    <p:sldId id="673" r:id="rId41"/>
    <p:sldId id="674" r:id="rId42"/>
    <p:sldId id="675" r:id="rId43"/>
    <p:sldId id="665" r:id="rId44"/>
    <p:sldId id="666" r:id="rId45"/>
    <p:sldId id="667" r:id="rId46"/>
    <p:sldId id="668" r:id="rId47"/>
    <p:sldId id="670" r:id="rId48"/>
    <p:sldId id="671" r:id="rId49"/>
    <p:sldId id="676" r:id="rId50"/>
    <p:sldId id="294"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Open Sans" panose="020B0604020202020204" charset="0"/>
      <p:regular r:id="rId57"/>
      <p:bold r:id="rId58"/>
      <p:italic r:id="rId59"/>
      <p:boldItalic r:id="rId60"/>
    </p:embeddedFont>
    <p:embeddedFont>
      <p:font typeface="Georgia" panose="02040502050405020303" pitchFamily="18" charset="0"/>
      <p:regular r:id="rId61"/>
      <p:bold r:id="rId62"/>
      <p:italic r:id="rId63"/>
      <p:boldItalic r:id="rId64"/>
    </p:embeddedFont>
    <p:embeddedFont>
      <p:font typeface="Robot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hQIVhGZj/v6yylSC35fgdb+sE3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F62FC-4E5F-40FD-B472-FA907BE255B8}" v="18" dt="2022-03-15T11:16:43.847"/>
    <p1510:client id="{86A6C278-B1FE-4F16-A475-C4B6AE61E557}" v="1" dt="2022-03-15T07:10:13.195"/>
    <p1510:client id="{F5AE9048-9B10-1B53-1E42-D76A03534D8D}" v="35" dt="2022-03-17T09:16:26.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79" autoAdjust="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97" Type="http://schemas.microsoft.com/office/2015/10/relationships/revisionInfo" Target="revisionInfo.xml"/><Relationship Id="rId7" Type="http://schemas.openxmlformats.org/officeDocument/2006/relationships/slide" Target="slides/slide6.xml"/><Relationship Id="rId9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82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1" i="0" dirty="0">
                <a:solidFill>
                  <a:schemeClr val="dk1"/>
                </a:solidFill>
                <a:latin typeface="Arial"/>
                <a:ea typeface="Arial"/>
                <a:cs typeface="Arial"/>
                <a:sym typeface="Arial"/>
              </a:rPr>
              <a:t>Parallel Studio XE</a:t>
            </a:r>
            <a:r>
              <a:rPr lang="en-US" sz="1200" b="0" i="0" dirty="0">
                <a:solidFill>
                  <a:schemeClr val="dk1"/>
                </a:solidFill>
                <a:latin typeface="Arial"/>
                <a:ea typeface="Arial"/>
                <a:cs typeface="Arial"/>
                <a:sym typeface="Arial"/>
              </a:rPr>
              <a:t> is a software development product developed by </a:t>
            </a:r>
            <a:r>
              <a:rPr lang="en-US" sz="1200" b="0" i="0" u="sng" strike="noStrike" dirty="0">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dirty="0">
                <a:solidFill>
                  <a:schemeClr val="dk1"/>
                </a:solidFill>
                <a:latin typeface="Arial"/>
                <a:ea typeface="Arial"/>
                <a:cs typeface="Arial"/>
                <a:sym typeface="Arial"/>
              </a:rPr>
              <a:t> that facilitates native code development on </a:t>
            </a:r>
            <a:r>
              <a:rPr lang="en-US" sz="1200" b="0" i="0" u="sng" strike="noStrike" dirty="0">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dirty="0">
                <a:solidFill>
                  <a:schemeClr val="dk1"/>
                </a:solidFill>
                <a:latin typeface="Arial"/>
                <a:ea typeface="Arial"/>
                <a:cs typeface="Arial"/>
                <a:sym typeface="Arial"/>
              </a:rPr>
              <a:t> and </a:t>
            </a:r>
            <a:r>
              <a:rPr lang="en-US" sz="1200" b="0" i="0" u="sng" strike="noStrike" dirty="0" err="1">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dirty="0" err="1">
                <a:solidFill>
                  <a:schemeClr val="dk1"/>
                </a:solidFill>
                <a:latin typeface="Arial"/>
                <a:ea typeface="Arial"/>
                <a:cs typeface="Arial"/>
                <a:sym typeface="Arial"/>
              </a:rPr>
              <a:t>in</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dirty="0">
                <a:solidFill>
                  <a:schemeClr val="dk1"/>
                </a:solidFill>
                <a:latin typeface="Arial"/>
                <a:ea typeface="Arial"/>
                <a:cs typeface="Arial"/>
                <a:sym typeface="Arial"/>
              </a:rPr>
              <a:t> and </a:t>
            </a:r>
            <a:r>
              <a:rPr lang="en-US" sz="1200" b="0" i="0" u="sng" strike="noStrike" dirty="0">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dirty="0">
                <a:solidFill>
                  <a:schemeClr val="dk1"/>
                </a:solidFill>
                <a:latin typeface="Arial"/>
                <a:ea typeface="Arial"/>
                <a:cs typeface="Arial"/>
                <a:sym typeface="Arial"/>
              </a:rPr>
              <a:t> for </a:t>
            </a:r>
            <a:r>
              <a:rPr lang="en-US" sz="1200" b="0" i="0" u="sng" strike="noStrike" dirty="0">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dirty="0">
                <a:solidFill>
                  <a:schemeClr val="dk1"/>
                </a:solidFill>
                <a:latin typeface="Arial"/>
                <a:ea typeface="Arial"/>
                <a:cs typeface="Arial"/>
                <a:sym typeface="Arial"/>
              </a:rPr>
              <a:t>.</a:t>
            </a:r>
            <a:r>
              <a:rPr lang="en-US" sz="1200" b="0" i="0" u="sng" strike="noStrike" baseline="30000" dirty="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dirty="0">
                <a:solidFill>
                  <a:schemeClr val="dk1"/>
                </a:solidFill>
                <a:latin typeface="Arial"/>
                <a:ea typeface="Arial"/>
                <a:cs typeface="Arial"/>
                <a:sym typeface="Arial"/>
              </a:rPr>
              <a:t> Parallel programming enables software programs to take advantage of </a:t>
            </a:r>
            <a:r>
              <a:rPr lang="en-US" sz="1200" b="0" i="0" u="sng" strike="noStrike" dirty="0">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dirty="0">
                <a:solidFill>
                  <a:schemeClr val="dk1"/>
                </a:solidFill>
                <a:latin typeface="Arial"/>
                <a:ea typeface="Arial"/>
                <a:cs typeface="Arial"/>
                <a:sym typeface="Arial"/>
              </a:rPr>
              <a:t> from Intel and other processor vendors.</a:t>
            </a:r>
            <a:endParaRPr dirty="0"/>
          </a:p>
          <a:p>
            <a:pPr marL="457200" marR="0" lvl="0" indent="-228600" algn="l" rtl="0">
              <a:lnSpc>
                <a:spcPct val="100000"/>
              </a:lnSpc>
              <a:spcBef>
                <a:spcPts val="0"/>
              </a:spcBef>
              <a:spcAft>
                <a:spcPts val="0"/>
              </a:spcAft>
              <a:buSzPts val="1400"/>
              <a:buNone/>
            </a:pPr>
            <a:endParaRPr sz="1200" b="0" i="0"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0" i="0" dirty="0" err="1">
                <a:solidFill>
                  <a:schemeClr val="dk1"/>
                </a:solidFill>
                <a:latin typeface="Arial"/>
                <a:ea typeface="Arial"/>
                <a:cs typeface="Arial"/>
                <a:sym typeface="Arial"/>
              </a:rPr>
              <a:t>Vtune</a:t>
            </a:r>
            <a:r>
              <a:rPr lang="en-US" sz="1200" b="0" i="0" dirty="0">
                <a:solidFill>
                  <a:schemeClr val="dk1"/>
                </a:solidFill>
                <a:latin typeface="Arial"/>
                <a:ea typeface="Arial"/>
                <a:cs typeface="Arial"/>
                <a:sym typeface="Arial"/>
              </a:rPr>
              <a:t> amplifier- Stop guessing why software is slow. Advanced sampling and profiling techniques quickly analyze your code, isolate issues, and deliver insights for optimizing performance on modern processors.</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dirty="0"/>
          </a:p>
        </p:txBody>
      </p:sp>
      <p:sp>
        <p:nvSpPr>
          <p:cNvPr id="533" name="Google Shape;53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2663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edf73389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dedf73389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t>
            </a:r>
            <a:r>
              <a:rPr lang="en-US" sz="1200" b="1" i="0">
                <a:solidFill>
                  <a:schemeClr val="dk1"/>
                </a:solidFill>
                <a:latin typeface="Arial"/>
                <a:ea typeface="Arial"/>
                <a:cs typeface="Arial"/>
                <a:sym typeface="Arial"/>
              </a:rPr>
              <a:t>Parallel Studio XE</a:t>
            </a:r>
            <a:r>
              <a:rPr lang="en-US" sz="1200" b="0" i="0">
                <a:solidFill>
                  <a:schemeClr val="dk1"/>
                </a:solidFill>
                <a:latin typeface="Arial"/>
                <a:ea typeface="Arial"/>
                <a:cs typeface="Arial"/>
                <a:sym typeface="Arial"/>
              </a:rPr>
              <a:t> is a software development product developed by </a:t>
            </a:r>
            <a:r>
              <a:rPr lang="en-US" sz="1200" b="0" i="0" u="sng" strike="noStrike">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a:solidFill>
                  <a:schemeClr val="dk1"/>
                </a:solidFill>
                <a:latin typeface="Arial"/>
                <a:ea typeface="Arial"/>
                <a:cs typeface="Arial"/>
                <a:sym typeface="Arial"/>
              </a:rPr>
              <a:t> that facilitates native code development on </a:t>
            </a:r>
            <a:r>
              <a:rPr lang="en-US" sz="1200" b="0" i="0" u="sng" strike="noStrike">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a:solidFill>
                  <a:schemeClr val="dk1"/>
                </a:solidFill>
                <a:latin typeface="Arial"/>
                <a:ea typeface="Arial"/>
                <a:cs typeface="Arial"/>
                <a:sym typeface="Arial"/>
              </a:rPr>
              <a:t>, </a:t>
            </a:r>
            <a:r>
              <a:rPr lang="en-US" sz="1200" b="0" i="0" u="sng" strike="noStrike">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a:solidFill>
                  <a:schemeClr val="dk1"/>
                </a:solidFill>
                <a:latin typeface="Arial"/>
                <a:ea typeface="Arial"/>
                <a:cs typeface="Arial"/>
                <a:sym typeface="Arial"/>
              </a:rPr>
              <a:t>in </a:t>
            </a:r>
            <a:r>
              <a:rPr lang="en-US" sz="1200" b="0" i="0" u="sng" strike="noStrike">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a:solidFill>
                  <a:schemeClr val="dk1"/>
                </a:solidFill>
                <a:latin typeface="Arial"/>
                <a:ea typeface="Arial"/>
                <a:cs typeface="Arial"/>
                <a:sym typeface="Arial"/>
              </a:rPr>
              <a:t> for </a:t>
            </a:r>
            <a:r>
              <a:rPr lang="en-US" sz="1200" b="0" i="0" u="sng" strike="noStrike">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a:solidFill>
                  <a:schemeClr val="dk1"/>
                </a:solidFill>
                <a:latin typeface="Arial"/>
                <a:ea typeface="Arial"/>
                <a:cs typeface="Arial"/>
                <a:sym typeface="Arial"/>
              </a:rPr>
              <a:t>.</a:t>
            </a:r>
            <a:r>
              <a:rPr lang="en-US" sz="1200" b="0" i="0" u="sng" strike="noStrike" baseline="3000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a:solidFill>
                  <a:schemeClr val="dk1"/>
                </a:solidFill>
                <a:latin typeface="Arial"/>
                <a:ea typeface="Arial"/>
                <a:cs typeface="Arial"/>
                <a:sym typeface="Arial"/>
              </a:rPr>
              <a:t> Parallel programming enables software programs to take advantage of </a:t>
            </a:r>
            <a:r>
              <a:rPr lang="en-US" sz="1200" b="0" i="0" u="sng" strike="noStrike">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a:solidFill>
                  <a:schemeClr val="dk1"/>
                </a:solidFill>
                <a:latin typeface="Arial"/>
                <a:ea typeface="Arial"/>
                <a:cs typeface="Arial"/>
                <a:sym typeface="Arial"/>
              </a:rPr>
              <a:t> from Intel and other processor vendors.</a:t>
            </a:r>
            <a:endParaRPr/>
          </a:p>
          <a:p>
            <a:pPr marL="457200" marR="0" lvl="0" indent="-228600" algn="l" rtl="0">
              <a:lnSpc>
                <a:spcPct val="100000"/>
              </a:lnSpc>
              <a:spcBef>
                <a:spcPts val="0"/>
              </a:spcBef>
              <a:spcAft>
                <a:spcPts val="0"/>
              </a:spcAft>
              <a:buSzPts val="1400"/>
              <a:buNone/>
            </a:pPr>
            <a:endParaRPr sz="1200" b="0" i="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Vtune amplifier- Stop guessing why software is slow. Advanced sampling and profiling techniques quickly analyze your code, isolate issues, and deliver insights for optimizing performance on modern processors.</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a:p>
        </p:txBody>
      </p:sp>
      <p:sp>
        <p:nvSpPr>
          <p:cNvPr id="542" name="Google Shape;542;gdedf733895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296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4108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182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83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458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1444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329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6541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37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3364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168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0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https://www.intel.com/content/www/us/en/developer/articles/tool/oneapi-standalone-components.html#python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173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are the lessons we are going to learn today.</a:t>
            </a:r>
            <a:endParaRPr/>
          </a:p>
        </p:txBody>
      </p:sp>
      <p:sp>
        <p:nvSpPr>
          <p:cNvPr id="551" name="Google Shape;55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37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373737"/>
                </a:solidFill>
                <a:highlight>
                  <a:srgbClr val="FFFFFF"/>
                </a:highlight>
                <a:latin typeface="Roboto"/>
                <a:ea typeface="Roboto"/>
                <a:cs typeface="Roboto"/>
                <a:sym typeface="Roboto"/>
              </a:rPr>
              <a:t>AI- to handle unforeseem circumstances. BOSTON DYNAMICS VIDEO</a:t>
            </a:r>
            <a:endParaRPr>
              <a:solidFill>
                <a:srgbClr val="373737"/>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373737"/>
                </a:solidFill>
                <a:highlight>
                  <a:srgbClr val="FFFFFF"/>
                </a:highlight>
                <a:latin typeface="Roboto"/>
                <a:ea typeface="Roboto"/>
                <a:cs typeface="Roboto"/>
                <a:sym typeface="Roboto"/>
              </a:rPr>
              <a:t>Unstructured data, ML- structured.</a:t>
            </a:r>
            <a:endParaRPr>
              <a:solidFill>
                <a:srgbClr val="373737"/>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373737"/>
                </a:solidFill>
                <a:highlight>
                  <a:srgbClr val="FFFFFF"/>
                </a:highlight>
                <a:latin typeface="Roboto"/>
                <a:ea typeface="Roboto"/>
                <a:cs typeface="Roboto"/>
                <a:sym typeface="Roboto"/>
              </a:rPr>
              <a:t>AI is often used interchangeably with ML is because it’s not always straightforward to know whether the underlying data is structured or unstructured. </a:t>
            </a:r>
            <a:endParaRPr/>
          </a:p>
        </p:txBody>
      </p:sp>
      <p:sp>
        <p:nvSpPr>
          <p:cNvPr id="234" name="Google Shape;2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71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820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ml:</a:t>
            </a:r>
            <a:endParaRPr/>
          </a:p>
          <a:p>
            <a:pPr marL="0" lvl="0" indent="0" algn="l" rtl="0">
              <a:lnSpc>
                <a:spcPct val="100000"/>
              </a:lnSpc>
              <a:spcBef>
                <a:spcPts val="0"/>
              </a:spcBef>
              <a:spcAft>
                <a:spcPts val="0"/>
              </a:spcAft>
              <a:buSzPts val="1400"/>
              <a:buNone/>
            </a:pPr>
            <a:r>
              <a:rPr lang="en-US"/>
              <a:t>-data: get a lot of cleaned data. is this email a spam? age, height etc.</a:t>
            </a:r>
            <a:endParaRPr/>
          </a:p>
          <a:p>
            <a:pPr marL="0" lvl="0" indent="0" algn="l" rtl="0">
              <a:lnSpc>
                <a:spcPct val="100000"/>
              </a:lnSpc>
              <a:spcBef>
                <a:spcPts val="0"/>
              </a:spcBef>
              <a:spcAft>
                <a:spcPts val="0"/>
              </a:spcAft>
              <a:buSzPts val="1400"/>
              <a:buNone/>
            </a:pPr>
            <a:r>
              <a:rPr lang="en-US"/>
              <a:t>- training: use data to tune relative significant features</a:t>
            </a:r>
            <a:endParaRPr/>
          </a:p>
          <a:p>
            <a:pPr marL="0" lvl="0" indent="0" algn="l" rtl="0">
              <a:lnSpc>
                <a:spcPct val="100000"/>
              </a:lnSpc>
              <a:spcBef>
                <a:spcPts val="0"/>
              </a:spcBef>
              <a:spcAft>
                <a:spcPts val="0"/>
              </a:spcAft>
              <a:buSzPts val="1400"/>
              <a:buNone/>
            </a:pPr>
            <a:r>
              <a:rPr lang="en-US"/>
              <a:t>- inference: predict something new</a:t>
            </a:r>
            <a:endParaRPr/>
          </a:p>
        </p:txBody>
      </p:sp>
      <p:sp>
        <p:nvSpPr>
          <p:cNvPr id="270" name="Google Shape;2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2692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25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034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OneAPI</a:t>
            </a:r>
            <a:endParaRPr lang="en-US" dirty="0"/>
          </a:p>
          <a:p>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is an open, cross-industry, standards-based, unified, </a:t>
            </a:r>
            <a:r>
              <a:rPr lang="en-US" sz="1200" b="0" i="0" u="none" strike="noStrike" cap="none" dirty="0" err="1">
                <a:solidFill>
                  <a:schemeClr val="dk1"/>
                </a:solidFill>
                <a:effectLst/>
                <a:latin typeface="Calibri"/>
                <a:ea typeface="Calibri"/>
                <a:cs typeface="Calibri"/>
                <a:sym typeface="Calibri"/>
              </a:rPr>
              <a:t>multiarchitecture</a:t>
            </a:r>
            <a:r>
              <a:rPr lang="en-US" sz="1200" b="0" i="0" u="none" strike="noStrike" cap="none" dirty="0">
                <a:solidFill>
                  <a:schemeClr val="dk1"/>
                </a:solidFill>
                <a:effectLst/>
                <a:latin typeface="Calibri"/>
                <a:ea typeface="Calibri"/>
                <a:cs typeface="Calibri"/>
                <a:sym typeface="Calibri"/>
              </a:rPr>
              <a:t>, multi-vendor programming model that delivers a common developer experience across accelerator architectures – for faster application performance, more productivity, and greater innovation.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initiative encourages collaboration on the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specification and compatible </a:t>
            </a:r>
            <a:r>
              <a:rPr lang="en-US" sz="1200" b="0" i="0" u="none" strike="noStrike" cap="none" dirty="0" err="1">
                <a:solidFill>
                  <a:schemeClr val="dk1"/>
                </a:solidFill>
                <a:effectLst/>
                <a:latin typeface="Calibri"/>
                <a:ea typeface="Calibri"/>
                <a:cs typeface="Calibri"/>
                <a:sym typeface="Calibri"/>
              </a:rPr>
              <a:t>oneAPI</a:t>
            </a:r>
            <a:r>
              <a:rPr lang="en-US" sz="1200" b="0" i="0" u="none" strike="noStrike" cap="none" dirty="0">
                <a:solidFill>
                  <a:schemeClr val="dk1"/>
                </a:solidFill>
                <a:effectLst/>
                <a:latin typeface="Calibri"/>
                <a:ea typeface="Calibri"/>
                <a:cs typeface="Calibri"/>
                <a:sym typeface="Calibri"/>
              </a:rPr>
              <a:t> implementations across the ecosystem.</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-visit</a:t>
            </a:r>
            <a:r>
              <a:rPr lang="en-US" sz="1200" b="0" i="0" u="none" strike="noStrike" cap="none" baseline="0" dirty="0">
                <a:solidFill>
                  <a:schemeClr val="dk1"/>
                </a:solidFill>
                <a:effectLst/>
                <a:latin typeface="Calibri"/>
                <a:cs typeface="Calibri"/>
                <a:sym typeface="Calibri"/>
              </a:rPr>
              <a:t> https://www.oneapi.io/</a:t>
            </a:r>
          </a:p>
          <a:p>
            <a:r>
              <a:rPr lang="en-US" sz="1200" b="0" i="0" u="none" strike="noStrike" cap="none" baseline="0" dirty="0">
                <a:solidFill>
                  <a:schemeClr val="dk1"/>
                </a:solidFill>
                <a:effectLst/>
                <a:latin typeface="Calibri"/>
                <a:cs typeface="Calibri"/>
                <a:sym typeface="Calibri"/>
              </a:rPr>
              <a:t>-Explore Elements of </a:t>
            </a:r>
            <a:r>
              <a:rPr lang="en-US" sz="1200" b="0" i="0" u="none" strike="noStrike" cap="none" baseline="0" dirty="0" err="1">
                <a:solidFill>
                  <a:schemeClr val="dk1"/>
                </a:solidFill>
                <a:effectLst/>
                <a:latin typeface="Calibri"/>
                <a:cs typeface="Calibri"/>
                <a:sym typeface="Calibri"/>
              </a:rPr>
              <a:t>oneAPI</a:t>
            </a:r>
            <a:r>
              <a:rPr lang="en-US" sz="1200" b="0" i="0" u="none" strike="noStrike" cap="none" baseline="0" dirty="0">
                <a:solidFill>
                  <a:schemeClr val="dk1"/>
                </a:solidFill>
                <a:effectLst/>
                <a:latin typeface="Calibri"/>
                <a:cs typeface="Calibri"/>
                <a:sym typeface="Calibri"/>
              </a:rPr>
              <a:t> at </a:t>
            </a:r>
            <a:r>
              <a:rPr lang="en-US" sz="1200" b="0" i="0" u="none" strike="noStrike" cap="none" baseline="0" dirty="0" err="1">
                <a:solidFill>
                  <a:schemeClr val="dk1"/>
                </a:solidFill>
                <a:effectLst/>
                <a:latin typeface="Calibri"/>
                <a:cs typeface="Calibri"/>
                <a:sym typeface="Calibri"/>
              </a:rPr>
              <a:t>url</a:t>
            </a:r>
            <a:r>
              <a:rPr lang="en-US" sz="1200" b="0" i="0" u="none" strike="noStrike" cap="none" baseline="0" dirty="0">
                <a:solidFill>
                  <a:schemeClr val="dk1"/>
                </a:solidFill>
                <a:effectLst/>
                <a:latin typeface="Calibri"/>
                <a:cs typeface="Calibri"/>
                <a:sym typeface="Calibri"/>
              </a:rPr>
              <a:t> https://www.oneapi.io/spec/   </a:t>
            </a:r>
          </a:p>
          <a:p>
            <a:r>
              <a:rPr lang="en-US" sz="1200" b="0" i="0" u="none" strike="noStrike" cap="none" baseline="0" dirty="0">
                <a:solidFill>
                  <a:schemeClr val="dk1"/>
                </a:solidFill>
                <a:effectLst/>
                <a:latin typeface="Calibri"/>
                <a:cs typeface="Calibri"/>
                <a:sym typeface="Calibri"/>
              </a:rPr>
              <a:t>-SPEC 1.1 </a:t>
            </a:r>
            <a:endParaRPr lang="en-IN"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53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C508E">
                <a:alpha val="47058"/>
              </a:srgbClr>
            </a:gs>
            <a:gs pos="26000">
              <a:srgbClr val="2C508E">
                <a:alpha val="47058"/>
              </a:srgbClr>
            </a:gs>
            <a:gs pos="90000">
              <a:srgbClr val="3F6EC2"/>
            </a:gs>
            <a:gs pos="100000">
              <a:srgbClr val="3F6EC2"/>
            </a:gs>
          </a:gsLst>
          <a:lin ang="5400000" scaled="0"/>
        </a:grad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b="1"/>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2060"/>
              </a:buClr>
              <a:buSzPts val="3600"/>
              <a:buFont typeface="Calibri"/>
              <a:buNone/>
              <a:defRPr sz="36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descr="A picture containing object&#10;&#10;Description automatically generated"/>
          <p:cNvPicPr preferRelativeResize="0"/>
          <p:nvPr/>
        </p:nvPicPr>
        <p:blipFill rotWithShape="1">
          <a:blip r:embed="rId11">
            <a:alphaModFix/>
          </a:blip>
          <a:srcRect/>
          <a:stretch/>
        </p:blipFill>
        <p:spPr>
          <a:xfrm>
            <a:off x="10633800" y="95093"/>
            <a:ext cx="1440000" cy="424178"/>
          </a:xfrm>
          <a:prstGeom prst="rect">
            <a:avLst/>
          </a:prstGeom>
          <a:noFill/>
          <a:ln>
            <a:noFill/>
          </a:ln>
        </p:spPr>
      </p:pic>
      <p:sp>
        <p:nvSpPr>
          <p:cNvPr id="11" name="Google Shape;11;p38"/>
          <p:cNvSpPr/>
          <p:nvPr/>
        </p:nvSpPr>
        <p:spPr>
          <a:xfrm>
            <a:off x="0" y="6356350"/>
            <a:ext cx="12192000" cy="501650"/>
          </a:xfrm>
          <a:prstGeom prst="rect">
            <a:avLst/>
          </a:prstGeom>
          <a:gradFill>
            <a:gsLst>
              <a:gs pos="0">
                <a:srgbClr val="2F5496"/>
              </a:gs>
              <a:gs pos="13000">
                <a:srgbClr val="2F5496"/>
              </a:gs>
              <a:gs pos="100000">
                <a:srgbClr val="0043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 name="Picture 6">
            <a:extLst>
              <a:ext uri="{FF2B5EF4-FFF2-40B4-BE49-F238E27FC236}">
                <a16:creationId xmlns:a16="http://schemas.microsoft.com/office/drawing/2014/main" id="{8D8911A8-8571-99B9-8229-954461BE02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15757" y="68627"/>
            <a:ext cx="1047319" cy="413609"/>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content/www/us/en/develop/tools/oneapi.html#gs.36k4j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anaconda.com/anaconda/install/linu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mailto:mentor@fice.i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 </a:t>
            </a:r>
            <a:br>
              <a:rPr lang="en-US" dirty="0" smtClean="0"/>
            </a:br>
            <a:endParaRPr dirty="0"/>
          </a:p>
        </p:txBody>
      </p:sp>
      <p:sp>
        <p:nvSpPr>
          <p:cNvPr id="333" name="Google Shape;333;p21"/>
          <p:cNvSpPr txBox="1">
            <a:spLocks noGrp="1"/>
          </p:cNvSpPr>
          <p:nvPr>
            <p:ph type="subTitle" idx="1"/>
          </p:nvPr>
        </p:nvSpPr>
        <p:spPr>
          <a:xfrm>
            <a:off x="589935" y="912455"/>
            <a:ext cx="10500851" cy="4937739"/>
          </a:xfrm>
          <a:prstGeom prst="rect">
            <a:avLst/>
          </a:prstGeom>
          <a:noFill/>
          <a:ln>
            <a:noFill/>
          </a:ln>
        </p:spPr>
        <p:txBody>
          <a:bodyPr spcFirstLastPara="1" wrap="square" lIns="91425" tIns="45700" rIns="91425" bIns="45700" anchor="t" anchorCtr="0">
            <a:noAutofit/>
          </a:bodyPr>
          <a:lstStyle/>
          <a:p>
            <a:pPr marL="50800" lvl="0" indent="0"/>
            <a:r>
              <a:rPr lang="en-IN" sz="5400" dirty="0" smtClean="0"/>
              <a:t>Welcome</a:t>
            </a:r>
          </a:p>
          <a:p>
            <a:pPr marL="50800" lvl="0" indent="0"/>
            <a:r>
              <a:rPr lang="en-IN" sz="5400" dirty="0" smtClean="0"/>
              <a:t>To</a:t>
            </a:r>
          </a:p>
          <a:p>
            <a:pPr marL="50800" lvl="0" indent="0"/>
            <a:r>
              <a:rPr lang="en-IN" sz="5400" dirty="0" smtClean="0"/>
              <a:t>5-Day’s workshop </a:t>
            </a:r>
          </a:p>
          <a:p>
            <a:pPr marL="50800" lvl="0" indent="0"/>
            <a:r>
              <a:rPr lang="en-IN" sz="5400" dirty="0" smtClean="0"/>
              <a:t>On</a:t>
            </a:r>
          </a:p>
          <a:p>
            <a:pPr marL="50800" lvl="0" indent="0"/>
            <a:r>
              <a:rPr lang="en-IN" sz="5400" dirty="0" smtClean="0"/>
              <a:t>AI-ML </a:t>
            </a:r>
          </a:p>
          <a:p>
            <a:pPr marL="50800" lvl="0" indent="0" algn="l"/>
            <a:endParaRPr lang="en-IN" dirty="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extLst>
      <p:ext uri="{BB962C8B-B14F-4D97-AF65-F5344CB8AC3E}">
        <p14:creationId xmlns:p14="http://schemas.microsoft.com/office/powerpoint/2010/main" val="435054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8758D-41D9-40CE-A98D-ABCDAA7B2B58}"/>
              </a:ext>
            </a:extLst>
          </p:cNvPr>
          <p:cNvPicPr>
            <a:picLocks noChangeAspect="1"/>
          </p:cNvPicPr>
          <p:nvPr/>
        </p:nvPicPr>
        <p:blipFill>
          <a:blip r:embed="rId2"/>
          <a:stretch>
            <a:fillRect/>
          </a:stretch>
        </p:blipFill>
        <p:spPr>
          <a:xfrm>
            <a:off x="1" y="704193"/>
            <a:ext cx="12065876" cy="5627495"/>
          </a:xfrm>
          <a:prstGeom prst="rect">
            <a:avLst/>
          </a:prstGeom>
        </p:spPr>
      </p:pic>
    </p:spTree>
    <p:extLst>
      <p:ext uri="{BB962C8B-B14F-4D97-AF65-F5344CB8AC3E}">
        <p14:creationId xmlns:p14="http://schemas.microsoft.com/office/powerpoint/2010/main" val="236943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16CB1-9AD4-44A0-9458-31B440A62328}"/>
              </a:ext>
            </a:extLst>
          </p:cNvPr>
          <p:cNvPicPr>
            <a:picLocks noChangeAspect="1"/>
          </p:cNvPicPr>
          <p:nvPr/>
        </p:nvPicPr>
        <p:blipFill rotWithShape="1">
          <a:blip r:embed="rId2"/>
          <a:srcRect l="4722" t="2368"/>
          <a:stretch/>
        </p:blipFill>
        <p:spPr>
          <a:xfrm>
            <a:off x="600618" y="662152"/>
            <a:ext cx="11490168" cy="5651510"/>
          </a:xfrm>
          <a:prstGeom prst="rect">
            <a:avLst/>
          </a:prstGeom>
        </p:spPr>
      </p:pic>
    </p:spTree>
    <p:extLst>
      <p:ext uri="{BB962C8B-B14F-4D97-AF65-F5344CB8AC3E}">
        <p14:creationId xmlns:p14="http://schemas.microsoft.com/office/powerpoint/2010/main" val="145392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B4F95-D7FE-4BCC-929F-F7CDAE83C301}"/>
              </a:ext>
            </a:extLst>
          </p:cNvPr>
          <p:cNvPicPr>
            <a:picLocks noChangeAspect="1"/>
          </p:cNvPicPr>
          <p:nvPr/>
        </p:nvPicPr>
        <p:blipFill rotWithShape="1">
          <a:blip r:embed="rId2"/>
          <a:srcRect l="2161" t="1712" b="1724"/>
          <a:stretch/>
        </p:blipFill>
        <p:spPr>
          <a:xfrm>
            <a:off x="289510" y="672662"/>
            <a:ext cx="11779557" cy="5671307"/>
          </a:xfrm>
          <a:prstGeom prst="rect">
            <a:avLst/>
          </a:prstGeom>
        </p:spPr>
      </p:pic>
    </p:spTree>
    <p:extLst>
      <p:ext uri="{BB962C8B-B14F-4D97-AF65-F5344CB8AC3E}">
        <p14:creationId xmlns:p14="http://schemas.microsoft.com/office/powerpoint/2010/main" val="151020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A62B8-BD8C-461E-9081-972455069E54}"/>
              </a:ext>
            </a:extLst>
          </p:cNvPr>
          <p:cNvPicPr>
            <a:picLocks noChangeAspect="1"/>
          </p:cNvPicPr>
          <p:nvPr/>
        </p:nvPicPr>
        <p:blipFill>
          <a:blip r:embed="rId2"/>
          <a:stretch>
            <a:fillRect/>
          </a:stretch>
        </p:blipFill>
        <p:spPr>
          <a:xfrm>
            <a:off x="809353" y="651645"/>
            <a:ext cx="11207467" cy="4819548"/>
          </a:xfrm>
          <a:prstGeom prst="rect">
            <a:avLst/>
          </a:prstGeom>
        </p:spPr>
      </p:pic>
    </p:spTree>
    <p:extLst>
      <p:ext uri="{BB962C8B-B14F-4D97-AF65-F5344CB8AC3E}">
        <p14:creationId xmlns:p14="http://schemas.microsoft.com/office/powerpoint/2010/main" val="261340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14</a:t>
            </a:fld>
            <a:endParaRPr sz="1067">
              <a:solidFill>
                <a:srgbClr val="FFFFFF"/>
              </a:solidFill>
              <a:latin typeface="Arial"/>
              <a:ea typeface="Arial"/>
              <a:cs typeface="Arial"/>
              <a:sym typeface="Arial"/>
            </a:endParaRPr>
          </a:p>
        </p:txBody>
      </p:sp>
      <p:sp>
        <p:nvSpPr>
          <p:cNvPr id="536" name="Google Shape;536;p36"/>
          <p:cNvSpPr/>
          <p:nvPr/>
        </p:nvSpPr>
        <p:spPr>
          <a:xfrm>
            <a:off x="266975" y="324400"/>
            <a:ext cx="11474700" cy="66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733"/>
              <a:buFont typeface="Arial"/>
              <a:buNone/>
            </a:pPr>
            <a:r>
              <a:rPr lang="en-US" sz="3733" b="1" i="0" u="none" strike="noStrike" cap="none">
                <a:solidFill>
                  <a:srgbClr val="0070C0"/>
                </a:solidFill>
                <a:latin typeface="Arial"/>
                <a:ea typeface="Arial"/>
                <a:cs typeface="Arial"/>
                <a:sym typeface="Arial"/>
              </a:rPr>
              <a:t>Intel O</a:t>
            </a:r>
            <a:r>
              <a:rPr lang="en-US" sz="3733" b="1">
                <a:solidFill>
                  <a:srgbClr val="0070C0"/>
                </a:solidFill>
              </a:rPr>
              <a:t>neAPI - Cross Architecture Performance </a:t>
            </a:r>
            <a:endParaRPr sz="3733" b="1" i="0" u="none" strike="noStrike" cap="none">
              <a:solidFill>
                <a:srgbClr val="0070C0"/>
              </a:solidFill>
              <a:latin typeface="Arial"/>
              <a:ea typeface="Arial"/>
              <a:cs typeface="Arial"/>
              <a:sym typeface="Arial"/>
            </a:endParaRPr>
          </a:p>
        </p:txBody>
      </p:sp>
      <p:sp>
        <p:nvSpPr>
          <p:cNvPr id="537" name="Google Shape;537;p36"/>
          <p:cNvSpPr txBox="1"/>
          <p:nvPr/>
        </p:nvSpPr>
        <p:spPr>
          <a:xfrm>
            <a:off x="0" y="1264150"/>
            <a:ext cx="4697100" cy="4768500"/>
          </a:xfrm>
          <a:prstGeom prst="rect">
            <a:avLst/>
          </a:prstGeom>
          <a:noFill/>
          <a:ln>
            <a:noFill/>
          </a:ln>
        </p:spPr>
        <p:txBody>
          <a:bodyPr spcFirstLastPara="1" wrap="square" lIns="91425" tIns="45700" rIns="91425" bIns="45700" anchor="t" anchorCtr="0">
            <a:noAutofit/>
          </a:bodyPr>
          <a:lstStyle/>
          <a:p>
            <a:pPr marL="457200" lvl="0" indent="-330200" algn="l" rtl="0">
              <a:spcBef>
                <a:spcPts val="0"/>
              </a:spcBef>
              <a:spcAft>
                <a:spcPts val="0"/>
              </a:spcAft>
              <a:buClr>
                <a:srgbClr val="003C71"/>
              </a:buClr>
              <a:buSzPts val="1600"/>
              <a:buChar char="●"/>
            </a:pPr>
            <a:r>
              <a:rPr lang="en-US" sz="1600" dirty="0" err="1">
                <a:solidFill>
                  <a:srgbClr val="003C71"/>
                </a:solidFill>
              </a:rPr>
              <a:t>oneAPI</a:t>
            </a:r>
            <a:r>
              <a:rPr lang="en-US" sz="1600" dirty="0">
                <a:solidFill>
                  <a:srgbClr val="003C71"/>
                </a:solidFill>
              </a:rPr>
              <a:t> is a cross-industry, open, standards-based unified programming model that delivers a common developer experience across accelerator architectures—for faster application performance, more productivity, and greater innovation. </a:t>
            </a:r>
            <a:endParaRPr sz="1600" dirty="0">
              <a:solidFill>
                <a:srgbClr val="003C71"/>
              </a:solidFill>
            </a:endParaRPr>
          </a:p>
          <a:p>
            <a:pPr marL="457200" lvl="0" indent="-330200" algn="l" rtl="0">
              <a:spcBef>
                <a:spcPts val="0"/>
              </a:spcBef>
              <a:spcAft>
                <a:spcPts val="0"/>
              </a:spcAft>
              <a:buClr>
                <a:srgbClr val="003C71"/>
              </a:buClr>
              <a:buSzPts val="1600"/>
              <a:buChar char="●"/>
            </a:pPr>
            <a:r>
              <a:rPr lang="en-US" sz="1600" dirty="0">
                <a:solidFill>
                  <a:srgbClr val="003C71"/>
                </a:solidFill>
              </a:rPr>
              <a:t>The </a:t>
            </a:r>
            <a:r>
              <a:rPr lang="en-US" sz="1600" dirty="0" err="1">
                <a:solidFill>
                  <a:srgbClr val="003C71"/>
                </a:solidFill>
              </a:rPr>
              <a:t>oneAPI</a:t>
            </a:r>
            <a:r>
              <a:rPr lang="en-US" sz="1600" dirty="0">
                <a:solidFill>
                  <a:srgbClr val="003C71"/>
                </a:solidFill>
              </a:rPr>
              <a:t> industry initiative encourages collaboration on the </a:t>
            </a:r>
            <a:r>
              <a:rPr lang="en-US" sz="1600" dirty="0" err="1">
                <a:solidFill>
                  <a:srgbClr val="003C71"/>
                </a:solidFill>
              </a:rPr>
              <a:t>oneAPI</a:t>
            </a:r>
            <a:r>
              <a:rPr lang="en-US" sz="1600" dirty="0">
                <a:solidFill>
                  <a:srgbClr val="003C71"/>
                </a:solidFill>
              </a:rPr>
              <a:t> specification and compatible </a:t>
            </a:r>
            <a:r>
              <a:rPr lang="en-US" sz="1600" dirty="0" err="1">
                <a:solidFill>
                  <a:srgbClr val="003C71"/>
                </a:solidFill>
              </a:rPr>
              <a:t>oneAPI</a:t>
            </a:r>
            <a:r>
              <a:rPr lang="en-US" sz="1600" dirty="0">
                <a:solidFill>
                  <a:srgbClr val="003C71"/>
                </a:solidFill>
              </a:rPr>
              <a:t> implementations across the ecosystem.</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dirty="0">
                <a:solidFill>
                  <a:srgbClr val="003C71"/>
                </a:solidFill>
              </a:rPr>
              <a:t>Short Video Link</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u="sng" dirty="0">
                <a:solidFill>
                  <a:schemeClr val="hlink"/>
                </a:solidFill>
                <a:hlinkClick r:id="rId3"/>
              </a:rPr>
              <a:t>https://software.intel.com/content/www/us/en/develop/tools/oneapi.html#gs.36k4jr</a:t>
            </a:r>
            <a:endParaRPr sz="1600" dirty="0">
              <a:solidFill>
                <a:srgbClr val="003C71"/>
              </a:solidFill>
            </a:endParaRPr>
          </a:p>
          <a:p>
            <a:pPr marL="0" lvl="0" indent="0" algn="l" rtl="0">
              <a:spcBef>
                <a:spcPts val="0"/>
              </a:spcBef>
              <a:spcAft>
                <a:spcPts val="0"/>
              </a:spcAft>
              <a:buNone/>
            </a:pPr>
            <a:endParaRPr sz="1600" dirty="0">
              <a:solidFill>
                <a:srgbClr val="003C71"/>
              </a:solidFill>
            </a:endParaRPr>
          </a:p>
        </p:txBody>
      </p:sp>
      <p:pic>
        <p:nvPicPr>
          <p:cNvPr id="538" name="Google Shape;538;p36"/>
          <p:cNvPicPr preferRelativeResize="0"/>
          <p:nvPr/>
        </p:nvPicPr>
        <p:blipFill>
          <a:blip r:embed="rId4">
            <a:alphaModFix/>
          </a:blip>
          <a:stretch>
            <a:fillRect/>
          </a:stretch>
        </p:blipFill>
        <p:spPr>
          <a:xfrm>
            <a:off x="4697100" y="1292400"/>
            <a:ext cx="7196976" cy="4425600"/>
          </a:xfrm>
          <a:prstGeom prst="rect">
            <a:avLst/>
          </a:prstGeom>
          <a:noFill/>
          <a:ln>
            <a:noFill/>
          </a:ln>
        </p:spPr>
      </p:pic>
    </p:spTree>
    <p:extLst>
      <p:ext uri="{BB962C8B-B14F-4D97-AF65-F5344CB8AC3E}">
        <p14:creationId xmlns:p14="http://schemas.microsoft.com/office/powerpoint/2010/main" val="26348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AB386-01B4-46DC-84A8-10344FECE966}"/>
              </a:ext>
            </a:extLst>
          </p:cNvPr>
          <p:cNvPicPr>
            <a:picLocks noChangeAspect="1"/>
          </p:cNvPicPr>
          <p:nvPr/>
        </p:nvPicPr>
        <p:blipFill rotWithShape="1">
          <a:blip r:embed="rId2"/>
          <a:srcRect t="1446" r="4378"/>
          <a:stretch/>
        </p:blipFill>
        <p:spPr>
          <a:xfrm>
            <a:off x="128773" y="539455"/>
            <a:ext cx="11516689" cy="5824713"/>
          </a:xfrm>
          <a:prstGeom prst="rect">
            <a:avLst/>
          </a:prstGeom>
        </p:spPr>
      </p:pic>
    </p:spTree>
    <p:extLst>
      <p:ext uri="{BB962C8B-B14F-4D97-AF65-F5344CB8AC3E}">
        <p14:creationId xmlns:p14="http://schemas.microsoft.com/office/powerpoint/2010/main" val="230279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CEAFB-F3E4-4556-9A9F-1EEDBC1B8B21}"/>
              </a:ext>
            </a:extLst>
          </p:cNvPr>
          <p:cNvPicPr>
            <a:picLocks noChangeAspect="1"/>
          </p:cNvPicPr>
          <p:nvPr/>
        </p:nvPicPr>
        <p:blipFill rotWithShape="1">
          <a:blip r:embed="rId2"/>
          <a:srcRect r="3322"/>
          <a:stretch/>
        </p:blipFill>
        <p:spPr>
          <a:xfrm>
            <a:off x="506532" y="718307"/>
            <a:ext cx="11023317" cy="5576672"/>
          </a:xfrm>
          <a:prstGeom prst="rect">
            <a:avLst/>
          </a:prstGeom>
        </p:spPr>
      </p:pic>
    </p:spTree>
    <p:extLst>
      <p:ext uri="{BB962C8B-B14F-4D97-AF65-F5344CB8AC3E}">
        <p14:creationId xmlns:p14="http://schemas.microsoft.com/office/powerpoint/2010/main" val="961190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E5188-0A5B-4A0D-B7FC-4E230B6CA6DC}"/>
              </a:ext>
            </a:extLst>
          </p:cNvPr>
          <p:cNvPicPr>
            <a:picLocks noChangeAspect="1"/>
          </p:cNvPicPr>
          <p:nvPr/>
        </p:nvPicPr>
        <p:blipFill rotWithShape="1">
          <a:blip r:embed="rId2"/>
          <a:srcRect t="1893" r="3395" b="1724"/>
          <a:stretch/>
        </p:blipFill>
        <p:spPr>
          <a:xfrm>
            <a:off x="104868" y="683838"/>
            <a:ext cx="10857422" cy="5504188"/>
          </a:xfrm>
          <a:prstGeom prst="rect">
            <a:avLst/>
          </a:prstGeom>
        </p:spPr>
      </p:pic>
    </p:spTree>
    <p:extLst>
      <p:ext uri="{BB962C8B-B14F-4D97-AF65-F5344CB8AC3E}">
        <p14:creationId xmlns:p14="http://schemas.microsoft.com/office/powerpoint/2010/main" val="1110009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dedf733895_0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18</a:t>
            </a:fld>
            <a:endParaRPr sz="1067">
              <a:solidFill>
                <a:srgbClr val="FFFFFF"/>
              </a:solidFill>
              <a:latin typeface="Arial"/>
              <a:ea typeface="Arial"/>
              <a:cs typeface="Arial"/>
              <a:sym typeface="Arial"/>
            </a:endParaRPr>
          </a:p>
        </p:txBody>
      </p:sp>
      <p:sp>
        <p:nvSpPr>
          <p:cNvPr id="545" name="Google Shape;545;gdedf733895_0_2"/>
          <p:cNvSpPr/>
          <p:nvPr/>
        </p:nvSpPr>
        <p:spPr>
          <a:xfrm>
            <a:off x="2490360" y="146714"/>
            <a:ext cx="11811167" cy="716380"/>
          </a:xfrm>
          <a:prstGeom prst="rect">
            <a:avLst/>
          </a:prstGeom>
          <a:noFill/>
          <a:ln>
            <a:noFill/>
          </a:ln>
        </p:spPr>
        <p:txBody>
          <a:bodyPr spcFirstLastPara="1" wrap="square" lIns="91425" tIns="45700" rIns="91425" bIns="45700" anchor="t" anchorCtr="0">
            <a:noAutofit/>
          </a:bodyPr>
          <a:lstStyle/>
          <a:p>
            <a:pPr>
              <a:buSzPts val="3733"/>
            </a:pPr>
            <a:r>
              <a:rPr lang="en-US" sz="3700" b="1" dirty="0">
                <a:solidFill>
                  <a:srgbClr val="0070C0"/>
                </a:solidFill>
              </a:rPr>
              <a:t>Intel </a:t>
            </a:r>
            <a:r>
              <a:rPr lang="en-US" sz="3700" b="1" dirty="0" err="1">
                <a:solidFill>
                  <a:srgbClr val="0070C0"/>
                </a:solidFill>
              </a:rPr>
              <a:t>OneAPI</a:t>
            </a:r>
            <a:r>
              <a:rPr lang="en-US" sz="3700" b="1" dirty="0">
                <a:solidFill>
                  <a:srgbClr val="0070C0"/>
                </a:solidFill>
              </a:rPr>
              <a:t> Toolkits</a:t>
            </a:r>
            <a:endParaRPr sz="3700" b="1" i="0" u="none" strike="noStrike" cap="none" dirty="0">
              <a:solidFill>
                <a:srgbClr val="0070C0"/>
              </a:solidFill>
              <a:latin typeface="Arial"/>
              <a:ea typeface="Arial"/>
              <a:cs typeface="Arial"/>
              <a:sym typeface="Arial"/>
            </a:endParaRPr>
          </a:p>
        </p:txBody>
      </p:sp>
      <p:sp>
        <p:nvSpPr>
          <p:cNvPr id="546" name="Google Shape;546;gdedf733895_0_2"/>
          <p:cNvSpPr txBox="1"/>
          <p:nvPr/>
        </p:nvSpPr>
        <p:spPr>
          <a:xfrm>
            <a:off x="150283" y="660597"/>
            <a:ext cx="11815531" cy="6279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733"/>
              <a:buFont typeface="Arial"/>
              <a:buNone/>
            </a:pPr>
            <a:r>
              <a:rPr lang="en-US" sz="1800" b="1" dirty="0">
                <a:solidFill>
                  <a:srgbClr val="0070C0"/>
                </a:solidFill>
              </a:rPr>
              <a:t>These toolkits are for performance-driven applications—HPC, IoT, advanced rendering, deep learning frameworks, and more—that are written in DPC++, C++, C, and Fortran languages.</a:t>
            </a:r>
            <a:endParaRPr sz="1800" b="1" dirty="0">
              <a:solidFill>
                <a:srgbClr val="0070C0"/>
              </a:solidFill>
            </a:endParaRPr>
          </a:p>
        </p:txBody>
      </p:sp>
      <p:pic>
        <p:nvPicPr>
          <p:cNvPr id="2" name="Picture 2" descr="Graphical user interface&#10;&#10;Description automatically generated">
            <a:extLst>
              <a:ext uri="{FF2B5EF4-FFF2-40B4-BE49-F238E27FC236}">
                <a16:creationId xmlns:a16="http://schemas.microsoft.com/office/drawing/2014/main" id="{FBB2B4BC-51A3-45C2-9EAE-6EDA8E1868C7}"/>
              </a:ext>
            </a:extLst>
          </p:cNvPr>
          <p:cNvPicPr>
            <a:picLocks noChangeAspect="1"/>
          </p:cNvPicPr>
          <p:nvPr/>
        </p:nvPicPr>
        <p:blipFill>
          <a:blip r:embed="rId3"/>
          <a:stretch>
            <a:fillRect/>
          </a:stretch>
        </p:blipFill>
        <p:spPr>
          <a:xfrm>
            <a:off x="73231" y="1580236"/>
            <a:ext cx="8087096" cy="4598074"/>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2D0260BA-165A-470A-8977-EAF65365C94A}"/>
              </a:ext>
            </a:extLst>
          </p:cNvPr>
          <p:cNvPicPr>
            <a:picLocks noChangeAspect="1"/>
          </p:cNvPicPr>
          <p:nvPr/>
        </p:nvPicPr>
        <p:blipFill>
          <a:blip r:embed="rId4"/>
          <a:stretch>
            <a:fillRect/>
          </a:stretch>
        </p:blipFill>
        <p:spPr>
          <a:xfrm>
            <a:off x="8168244" y="1578581"/>
            <a:ext cx="3871355" cy="3057591"/>
          </a:xfrm>
          <a:prstGeom prst="rect">
            <a:avLst/>
          </a:prstGeom>
        </p:spPr>
      </p:pic>
    </p:spTree>
    <p:extLst>
      <p:ext uri="{BB962C8B-B14F-4D97-AF65-F5344CB8AC3E}">
        <p14:creationId xmlns:p14="http://schemas.microsoft.com/office/powerpoint/2010/main" val="353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DPC++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dirty="0"/>
              <a:t> </a:t>
            </a:r>
            <a:r>
              <a:rPr lang="en-US" sz="2400" dirty="0" err="1"/>
              <a:t>oneAPI’s</a:t>
            </a:r>
            <a:r>
              <a:rPr lang="en-US" sz="2400" dirty="0"/>
              <a:t> core language for programming accelerators and multiprocessors. DPC++ allows developers to reuse code across hardware targets (CPUs and accelerators such as GPUs and FPGAs) and tune for a specific architecture</a:t>
            </a:r>
            <a:endParaRPr lang="en-IN" sz="2400" dirty="0"/>
          </a:p>
        </p:txBody>
      </p:sp>
    </p:spTree>
    <p:extLst>
      <p:ext uri="{BB962C8B-B14F-4D97-AF65-F5344CB8AC3E}">
        <p14:creationId xmlns:p14="http://schemas.microsoft.com/office/powerpoint/2010/main" val="421396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Workshop Outcome </a:t>
            </a:r>
            <a:endParaRPr dirty="0"/>
          </a:p>
        </p:txBody>
      </p:sp>
      <p:sp>
        <p:nvSpPr>
          <p:cNvPr id="333" name="Google Shape;333;p21"/>
          <p:cNvSpPr txBox="1">
            <a:spLocks noGrp="1"/>
          </p:cNvSpPr>
          <p:nvPr>
            <p:ph type="subTitle" idx="1"/>
          </p:nvPr>
        </p:nvSpPr>
        <p:spPr>
          <a:xfrm>
            <a:off x="747252" y="1340617"/>
            <a:ext cx="9134168" cy="3988465"/>
          </a:xfrm>
          <a:prstGeom prst="rect">
            <a:avLst/>
          </a:prstGeom>
          <a:noFill/>
          <a:ln>
            <a:noFill/>
          </a:ln>
        </p:spPr>
        <p:txBody>
          <a:bodyPr spcFirstLastPara="1" wrap="square" lIns="91425" tIns="45700" rIns="91425" bIns="45700" anchor="t" anchorCtr="0">
            <a:noAutofit/>
          </a:bodyPr>
          <a:lstStyle/>
          <a:p>
            <a:pPr marL="50800" lvl="0" indent="0" algn="l"/>
            <a:r>
              <a:rPr lang="en-US" dirty="0" smtClean="0"/>
              <a:t>Participant will learn about –</a:t>
            </a:r>
          </a:p>
          <a:p>
            <a:pPr lvl="0" algn="l">
              <a:buFont typeface="Arial" panose="020B0604020202020204" pitchFamily="34" charset="0"/>
              <a:buChar char="•"/>
            </a:pPr>
            <a:r>
              <a:rPr lang="en-US" dirty="0" smtClean="0"/>
              <a:t>How to become optimized solution provider for the problem faced by society using AI, ML and DL </a:t>
            </a:r>
            <a:endParaRPr lang="en-IN" dirty="0" smtClean="0"/>
          </a:p>
          <a:p>
            <a:pPr lvl="0" algn="l">
              <a:buFont typeface="Arial" panose="020B0604020202020204" pitchFamily="34" charset="0"/>
              <a:buChar char="•"/>
            </a:pPr>
            <a:r>
              <a:rPr lang="en-IN" dirty="0" smtClean="0"/>
              <a:t>Hands </a:t>
            </a:r>
            <a:r>
              <a:rPr lang="en-IN" dirty="0" smtClean="0"/>
              <a:t>on </a:t>
            </a:r>
            <a:r>
              <a:rPr lang="en-IN" dirty="0" smtClean="0"/>
              <a:t>: Intel </a:t>
            </a:r>
            <a:r>
              <a:rPr lang="en-IN" dirty="0" err="1" smtClean="0"/>
              <a:t>oneAPI</a:t>
            </a:r>
            <a:r>
              <a:rPr lang="en-IN" dirty="0" smtClean="0"/>
              <a:t> </a:t>
            </a:r>
            <a:r>
              <a:rPr lang="en-IN" dirty="0"/>
              <a:t>and its </a:t>
            </a:r>
            <a:r>
              <a:rPr lang="en-IN" dirty="0" smtClean="0"/>
              <a:t>Toolkits</a:t>
            </a:r>
            <a:endParaRPr lang="en-IN" dirty="0"/>
          </a:p>
          <a:p>
            <a:pPr algn="l">
              <a:buFont typeface="Arial" panose="020B0604020202020204" pitchFamily="34" charset="0"/>
              <a:buChar char="•"/>
            </a:pPr>
            <a:r>
              <a:rPr lang="en-IN" dirty="0"/>
              <a:t>Intel Extension for </a:t>
            </a:r>
            <a:r>
              <a:rPr lang="en-IN" dirty="0" err="1" smtClean="0"/>
              <a:t>Scikit-Learnex</a:t>
            </a:r>
            <a:endParaRPr lang="en-IN" dirty="0"/>
          </a:p>
          <a:p>
            <a:pPr lvl="0" algn="l">
              <a:buFont typeface="Arial" panose="020B0604020202020204" pitchFamily="34" charset="0"/>
              <a:buChar char="•"/>
            </a:pPr>
            <a:r>
              <a:rPr lang="en-US" dirty="0" smtClean="0"/>
              <a:t>Executing </a:t>
            </a:r>
            <a:r>
              <a:rPr lang="en-US" dirty="0" smtClean="0"/>
              <a:t>python program on different accelerators : CPU ,GPU and FPGA</a:t>
            </a:r>
            <a:endParaRPr lang="en-IN" dirty="0"/>
          </a:p>
          <a:p>
            <a:pPr lvl="0" algn="l">
              <a:buFont typeface="Arial" panose="020B0604020202020204" pitchFamily="34" charset="0"/>
              <a:buChar char="•"/>
            </a:pPr>
            <a:r>
              <a:rPr lang="en-US" dirty="0" smtClean="0"/>
              <a:t>Optimization </a:t>
            </a:r>
            <a:r>
              <a:rPr lang="en-US" dirty="0"/>
              <a:t>of  Machine Learning Model using </a:t>
            </a:r>
            <a:r>
              <a:rPr lang="en-US" dirty="0" err="1" smtClean="0"/>
              <a:t>oneAPI</a:t>
            </a:r>
            <a:endParaRPr lang="en-IN" dirty="0" smtClean="0"/>
          </a:p>
          <a:p>
            <a:pPr algn="l">
              <a:buFont typeface="Arial" panose="020B0604020202020204" pitchFamily="34" charset="0"/>
              <a:buChar char="•"/>
            </a:pPr>
            <a:r>
              <a:rPr lang="en-US" dirty="0" smtClean="0"/>
              <a:t>ANN </a:t>
            </a:r>
            <a:r>
              <a:rPr lang="en-US" dirty="0" smtClean="0"/>
              <a:t>using </a:t>
            </a:r>
            <a:r>
              <a:rPr lang="en-US" dirty="0" err="1" smtClean="0"/>
              <a:t>Sci</a:t>
            </a:r>
            <a:r>
              <a:rPr lang="en-US" dirty="0" smtClean="0"/>
              <a:t>-Kit Learn </a:t>
            </a:r>
          </a:p>
          <a:p>
            <a:pPr algn="l">
              <a:buFont typeface="Arial" panose="020B0604020202020204" pitchFamily="34" charset="0"/>
              <a:buChar char="•"/>
            </a:pPr>
            <a:r>
              <a:rPr lang="en-US" dirty="0"/>
              <a:t>Project and case studies </a:t>
            </a:r>
            <a:endParaRPr lang="en-IN" dirty="0"/>
          </a:p>
          <a:p>
            <a:pPr lvl="0" algn="l">
              <a:buFont typeface="Arial" panose="020B0604020202020204" pitchFamily="34" charset="0"/>
              <a:buChar char="•"/>
            </a:pPr>
            <a:endParaRPr lang="en-US" dirty="0" smtClean="0"/>
          </a:p>
          <a:p>
            <a:pPr lvl="0"/>
            <a:endParaRPr lang="en-US" dirty="0" smtClean="0"/>
          </a:p>
          <a:p>
            <a:pPr lvl="0"/>
            <a:endParaRPr lang="en-US" dirty="0" smtClean="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extLst>
      <p:ext uri="{BB962C8B-B14F-4D97-AF65-F5344CB8AC3E}">
        <p14:creationId xmlns:p14="http://schemas.microsoft.com/office/powerpoint/2010/main" val="1632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companion to the DPC++ Compiler for programming </a:t>
            </a:r>
            <a:r>
              <a:rPr lang="en-US" sz="2400" dirty="0" err="1"/>
              <a:t>oneAPI</a:t>
            </a:r>
            <a:r>
              <a:rPr lang="en-US" sz="2400" dirty="0"/>
              <a:t> devices with APIs from C++ standard library, Parallel STL, and extensions.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dirty="0" err="1"/>
              <a:t>oneAPI</a:t>
            </a:r>
            <a:r>
              <a:rPr lang="en-US" sz="2400" dirty="0"/>
              <a:t> DPC++ Library (</a:t>
            </a:r>
            <a:r>
              <a:rPr lang="en-US" sz="2400" dirty="0" err="1"/>
              <a:t>oneDPL</a:t>
            </a:r>
            <a:r>
              <a:rPr lang="en-US" sz="2400" dirty="0"/>
              <a:t>) provides the functionality specified in the C++ standard, with extensions to support data parallelism and offloading to devices, and with extensions to simplify its usage for implementing data parallel algorithms.</a:t>
            </a:r>
            <a:endParaRPr lang="en-IN" sz="2400" dirty="0"/>
          </a:p>
        </p:txBody>
      </p:sp>
    </p:spTree>
    <p:extLst>
      <p:ext uri="{BB962C8B-B14F-4D97-AF65-F5344CB8AC3E}">
        <p14:creationId xmlns:p14="http://schemas.microsoft.com/office/powerpoint/2010/main" val="282140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OneDNN</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implementations of primitives for deep learning frameworks</a:t>
            </a:r>
            <a:endParaRPr lang="en-IN" sz="2400" dirty="0"/>
          </a:p>
          <a:p>
            <a:r>
              <a:rPr lang="en-IN" sz="2400" dirty="0"/>
              <a:t>-</a:t>
            </a:r>
            <a:r>
              <a:rPr lang="en-IN" sz="2400" dirty="0" err="1"/>
              <a:t>oneAPI</a:t>
            </a:r>
            <a:r>
              <a:rPr lang="en-IN" sz="2400" dirty="0"/>
              <a:t> Deep Neural Network Library (</a:t>
            </a:r>
            <a:r>
              <a:rPr lang="en-IN" sz="2400" dirty="0" err="1"/>
              <a:t>oneDNN</a:t>
            </a:r>
            <a:r>
              <a:rPr lang="en-IN" sz="2400" dirty="0"/>
              <a:t>) is a performance library containing building blocks for </a:t>
            </a:r>
            <a:r>
              <a:rPr lang="en-IN" sz="2400" dirty="0" err="1"/>
              <a:t>for</a:t>
            </a:r>
            <a:r>
              <a:rPr lang="en-IN" sz="2400" dirty="0"/>
              <a:t> deep learning applications and frameworks. </a:t>
            </a:r>
            <a:r>
              <a:rPr lang="en-IN" sz="2400" dirty="0" err="1"/>
              <a:t>oneDNN</a:t>
            </a:r>
            <a:r>
              <a:rPr lang="en-IN" sz="2400" dirty="0"/>
              <a:t> supports:</a:t>
            </a:r>
          </a:p>
          <a:p>
            <a:pPr marL="285750" indent="-285750">
              <a:buFont typeface="Arial" panose="020B0604020202020204" pitchFamily="34" charset="0"/>
              <a:buChar char="•"/>
            </a:pPr>
            <a:r>
              <a:rPr lang="en-IN" sz="2400" dirty="0"/>
              <a:t>CNN primitives (Convolutions, Inner product, Pooling, etc.)</a:t>
            </a:r>
          </a:p>
          <a:p>
            <a:pPr marL="285750" indent="-285750">
              <a:buFont typeface="Arial" panose="020B0604020202020204" pitchFamily="34" charset="0"/>
              <a:buChar char="•"/>
            </a:pPr>
            <a:r>
              <a:rPr lang="en-IN" sz="2400" dirty="0"/>
              <a:t>RNN primitives (LSTM, Vanilla, RNN, GRU)</a:t>
            </a:r>
          </a:p>
          <a:p>
            <a:pPr marL="285750" indent="-285750">
              <a:buFont typeface="Arial" panose="020B0604020202020204" pitchFamily="34" charset="0"/>
              <a:buChar char="•"/>
            </a:pPr>
            <a:r>
              <a:rPr lang="en-IN" sz="2400" dirty="0"/>
              <a:t>Normalizations (LRN, Batch, Layer)</a:t>
            </a:r>
          </a:p>
          <a:p>
            <a:pPr marL="285750" indent="-285750">
              <a:buFont typeface="Arial" panose="020B0604020202020204" pitchFamily="34" charset="0"/>
              <a:buChar char="•"/>
            </a:pPr>
            <a:r>
              <a:rPr lang="en-IN" sz="2400" dirty="0"/>
              <a:t>Elementwise operations (</a:t>
            </a:r>
            <a:r>
              <a:rPr lang="en-IN" sz="2400" dirty="0" err="1"/>
              <a:t>ReLU</a:t>
            </a:r>
            <a:r>
              <a:rPr lang="en-IN" sz="2400" dirty="0"/>
              <a:t>, </a:t>
            </a:r>
            <a:r>
              <a:rPr lang="en-IN" sz="2400" dirty="0" err="1"/>
              <a:t>Tanh</a:t>
            </a:r>
            <a:r>
              <a:rPr lang="en-IN" sz="2400" dirty="0"/>
              <a:t>, ELU, Abs, etc.)</a:t>
            </a:r>
          </a:p>
          <a:p>
            <a:pPr marL="285750" indent="-285750">
              <a:buFont typeface="Arial" panose="020B0604020202020204" pitchFamily="34" charset="0"/>
              <a:buChar char="•"/>
            </a:pPr>
            <a:r>
              <a:rPr lang="en-IN" sz="2400" dirty="0" err="1"/>
              <a:t>Softmax</a:t>
            </a:r>
            <a:r>
              <a:rPr lang="en-IN" sz="2400" dirty="0"/>
              <a:t>, Sum, </a:t>
            </a:r>
            <a:r>
              <a:rPr lang="en-IN" sz="2400" dirty="0" err="1"/>
              <a:t>Concat</a:t>
            </a:r>
            <a:r>
              <a:rPr lang="en-IN" sz="2400" dirty="0"/>
              <a:t>, Shuffle</a:t>
            </a:r>
          </a:p>
          <a:p>
            <a:pPr marL="285750" indent="-285750">
              <a:buFont typeface="Arial" panose="020B0604020202020204" pitchFamily="34" charset="0"/>
              <a:buChar char="•"/>
            </a:pPr>
            <a:r>
              <a:rPr lang="en-IN" sz="2400" dirty="0"/>
              <a:t>Reorders from/to optimized data layouts</a:t>
            </a:r>
          </a:p>
          <a:p>
            <a:pPr marL="285750" indent="-285750">
              <a:buFont typeface="Arial" panose="020B0604020202020204" pitchFamily="34" charset="0"/>
              <a:buChar char="•"/>
            </a:pPr>
            <a:r>
              <a:rPr lang="en-IN" sz="2400" dirty="0"/>
              <a:t>8-bit integer, 16-, 32-bit, and bfloat16 floating point data types</a:t>
            </a:r>
          </a:p>
        </p:txBody>
      </p:sp>
    </p:spTree>
    <p:extLst>
      <p:ext uri="{BB962C8B-B14F-4D97-AF65-F5344CB8AC3E}">
        <p14:creationId xmlns:p14="http://schemas.microsoft.com/office/powerpoint/2010/main" val="4186870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OneCCL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Communication primitives for scaling deep learning frameworks across multiple devices.</a:t>
            </a:r>
          </a:p>
          <a:p>
            <a:pPr marL="342900" indent="-342900">
              <a:buFont typeface="Arial" panose="020B0604020202020204" pitchFamily="34" charset="0"/>
              <a:buChar char="•"/>
            </a:pPr>
            <a:r>
              <a:rPr lang="en-US" sz="2400" dirty="0"/>
              <a:t>The </a:t>
            </a:r>
            <a:r>
              <a:rPr lang="en-US" sz="2400" dirty="0" err="1"/>
              <a:t>oneAPI</a:t>
            </a:r>
            <a:r>
              <a:rPr lang="en-US" sz="2400" dirty="0"/>
              <a:t> Collective Communications Library (</a:t>
            </a:r>
            <a:r>
              <a:rPr lang="en-US" sz="2400" dirty="0" err="1"/>
              <a:t>oneCCL</a:t>
            </a:r>
            <a:r>
              <a:rPr lang="en-US" sz="2400" dirty="0"/>
              <a:t>) provides primitives for the communication patterns that occur in deep learning applications. </a:t>
            </a:r>
            <a:r>
              <a:rPr lang="en-US" sz="2400" dirty="0" err="1"/>
              <a:t>oneCCL</a:t>
            </a:r>
            <a:r>
              <a:rPr lang="en-US" sz="2400" dirty="0"/>
              <a:t> supports both scale-up for platforms with multiple </a:t>
            </a:r>
            <a:r>
              <a:rPr lang="en-US" sz="2400" dirty="0" err="1"/>
              <a:t>oneAPI</a:t>
            </a:r>
            <a:r>
              <a:rPr lang="en-US" sz="2400" dirty="0"/>
              <a:t> devices and scale-out for clusters with multiple compute nodes.</a:t>
            </a:r>
          </a:p>
          <a:p>
            <a:endParaRPr lang="en-IN" sz="2400" dirty="0"/>
          </a:p>
        </p:txBody>
      </p:sp>
    </p:spTree>
    <p:extLst>
      <p:ext uri="{BB962C8B-B14F-4D97-AF65-F5344CB8AC3E}">
        <p14:creationId xmlns:p14="http://schemas.microsoft.com/office/powerpoint/2010/main" val="348068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002060"/>
                </a:solidFill>
                <a:latin typeface="Calibri"/>
                <a:cs typeface="Calibri"/>
                <a:sym typeface="Calibri"/>
              </a:rPr>
              <a:t>Level Zero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system interface for </a:t>
            </a:r>
            <a:r>
              <a:rPr lang="en-US" sz="2400" dirty="0" err="1"/>
              <a:t>oneAPI</a:t>
            </a:r>
            <a:r>
              <a:rPr lang="en-US" sz="2400" dirty="0"/>
              <a:t> languages and libraries</a:t>
            </a:r>
            <a:endParaRPr lang="en-IN" sz="2400" dirty="0"/>
          </a:p>
        </p:txBody>
      </p:sp>
    </p:spTree>
    <p:extLst>
      <p:ext uri="{BB962C8B-B14F-4D97-AF65-F5344CB8AC3E}">
        <p14:creationId xmlns:p14="http://schemas.microsoft.com/office/powerpoint/2010/main" val="456061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OneDAL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Algorithms for accelerated data science</a:t>
            </a:r>
          </a:p>
          <a:p>
            <a:pPr marL="342900" indent="-342900">
              <a:buFont typeface="Arial" panose="020B0604020202020204" pitchFamily="34" charset="0"/>
              <a:buChar char="•"/>
            </a:pPr>
            <a:r>
              <a:rPr lang="en-US" sz="2400" dirty="0" err="1"/>
              <a:t>oneDAL</a:t>
            </a:r>
            <a:r>
              <a:rPr lang="en-US" sz="2400" dirty="0"/>
              <a:t> is a library that helps speed up big data analysis by providing highly optimized algorithmic building blocks for all stages of data analytics (preprocessing, transformation, analysis, modeling, validation, and decision making) in batch, online, and distributed processing modes of computation.</a:t>
            </a:r>
          </a:p>
          <a:p>
            <a:pPr marL="342900" indent="-342900">
              <a:buFont typeface="Arial" panose="020B0604020202020204" pitchFamily="34" charset="0"/>
              <a:buChar char="•"/>
            </a:pPr>
            <a:r>
              <a:rPr lang="en-US" sz="2400" dirty="0"/>
              <a:t> </a:t>
            </a:r>
          </a:p>
        </p:txBody>
      </p:sp>
      <p:pic>
        <p:nvPicPr>
          <p:cNvPr id="1030" name="Picture 6" descr="https://spec.oneapi.io/versions/latest/_images/data_analytics_s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4" y="3371907"/>
            <a:ext cx="5999417" cy="17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49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OneTBB</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endParaRPr lang="en-US" sz="2400" dirty="0"/>
          </a:p>
          <a:p>
            <a:pPr marL="342900" indent="-342900">
              <a:buFont typeface="Arial" panose="020B0604020202020204" pitchFamily="34" charset="0"/>
              <a:buChar char="•"/>
            </a:pPr>
            <a:r>
              <a:rPr lang="en-US" sz="2400" dirty="0"/>
              <a:t>A library for adding thread-based parallelism to complex applications on multiprocessors.</a:t>
            </a:r>
          </a:p>
          <a:p>
            <a:pPr marL="342900" indent="-342900">
              <a:buFont typeface="Arial" panose="020B0604020202020204" pitchFamily="34" charset="0"/>
              <a:buChar char="•"/>
            </a:pPr>
            <a:r>
              <a:rPr lang="en-US" sz="2400" dirty="0" err="1"/>
              <a:t>oneTBB</a:t>
            </a:r>
            <a:r>
              <a:rPr lang="en-US" sz="2400" dirty="0"/>
              <a:t> is a programming model for scalable parallel programming using standard ISO C++ code. A program uses </a:t>
            </a:r>
            <a:r>
              <a:rPr lang="en-US" sz="2400" dirty="0" err="1"/>
              <a:t>oneTBB</a:t>
            </a:r>
            <a:r>
              <a:rPr lang="en-US" sz="2400" dirty="0"/>
              <a:t> to specify logical parallelism in algorithms, while a </a:t>
            </a:r>
            <a:r>
              <a:rPr lang="en-US" sz="2400" dirty="0" err="1"/>
              <a:t>oneTBB</a:t>
            </a:r>
            <a:r>
              <a:rPr lang="en-US" sz="2400" dirty="0"/>
              <a:t> implementation maps that parallelism onto execution threads.</a:t>
            </a:r>
            <a:endParaRPr lang="en-IN" sz="2400" dirty="0"/>
          </a:p>
        </p:txBody>
      </p:sp>
    </p:spTree>
    <p:extLst>
      <p:ext uri="{BB962C8B-B14F-4D97-AF65-F5344CB8AC3E}">
        <p14:creationId xmlns:p14="http://schemas.microsoft.com/office/powerpoint/2010/main" val="368760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OneVPL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sz="2400" dirty="0"/>
              <a:t>The </a:t>
            </a:r>
            <a:r>
              <a:rPr lang="en-US" sz="2400" dirty="0" err="1"/>
              <a:t>oneAPI</a:t>
            </a:r>
            <a:r>
              <a:rPr lang="en-US" sz="2400" dirty="0"/>
              <a:t> Video Processing Library (</a:t>
            </a:r>
            <a:r>
              <a:rPr lang="en-US" sz="2400" dirty="0" err="1"/>
              <a:t>oneVPL</a:t>
            </a:r>
            <a:r>
              <a:rPr lang="en-US" sz="2400" dirty="0"/>
              <a:t>) is a programming interface for video decoding, encoding, and processing to build portable media pipelines on CPUs, GPUs, and other accelerators. It provides device discovery and selection in media centric and video analytics workloads and API primitives for zero-copy buffer sharing. </a:t>
            </a:r>
            <a:r>
              <a:rPr lang="en-US" sz="2400" dirty="0" err="1"/>
              <a:t>oneVPL</a:t>
            </a:r>
            <a:r>
              <a:rPr lang="en-US" sz="2400" dirty="0"/>
              <a:t> is backwards and cross-architecture compatible to ensure optimal execution on current and next generation hardware without source code changes.</a:t>
            </a:r>
            <a:endParaRPr lang="en-IN" sz="2400" dirty="0"/>
          </a:p>
        </p:txBody>
      </p:sp>
    </p:spTree>
    <p:extLst>
      <p:ext uri="{BB962C8B-B14F-4D97-AF65-F5344CB8AC3E}">
        <p14:creationId xmlns:p14="http://schemas.microsoft.com/office/powerpoint/2010/main" val="26782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OneMKL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math routines for science, engineering, and financial applications</a:t>
            </a:r>
          </a:p>
          <a:p>
            <a:pPr marL="342900" indent="-342900">
              <a:buFont typeface="Arial" panose="020B0604020202020204" pitchFamily="34" charset="0"/>
              <a:buChar char="•"/>
            </a:pPr>
            <a:r>
              <a:rPr lang="en-US" sz="2400" dirty="0"/>
              <a:t>The </a:t>
            </a:r>
            <a:r>
              <a:rPr lang="en-US" sz="2400" dirty="0" err="1"/>
              <a:t>oneAPI</a:t>
            </a:r>
            <a:r>
              <a:rPr lang="en-US" sz="2400" dirty="0"/>
              <a:t> Math Kernel Library (</a:t>
            </a:r>
            <a:r>
              <a:rPr lang="en-US" sz="2400" dirty="0" err="1"/>
              <a:t>oneMKL</a:t>
            </a:r>
            <a:r>
              <a:rPr lang="en-US" sz="2400" dirty="0"/>
              <a:t>) defines a set of fundamental mathematical routines for use in high-performance computing and other applications. As part of </a:t>
            </a:r>
            <a:r>
              <a:rPr lang="en-US" sz="2400" dirty="0" err="1"/>
              <a:t>oneAPI</a:t>
            </a:r>
            <a:r>
              <a:rPr lang="en-US" sz="2400" dirty="0"/>
              <a:t>, </a:t>
            </a:r>
            <a:r>
              <a:rPr lang="en-US" sz="2400" dirty="0" err="1"/>
              <a:t>oneMKL</a:t>
            </a:r>
            <a:r>
              <a:rPr lang="en-US" sz="2400" dirty="0"/>
              <a:t> is designed to allow execution on a wide variety of computational devices: CPUs, GPUs, FPGAs, and other accelerators. The functionality is subdivided into several domains: dense linear algebra, sparse linear algebra, discrete Fourier transforms, random number generators and vector math.</a:t>
            </a:r>
            <a:endParaRPr lang="en-IN" sz="2400" dirty="0"/>
          </a:p>
        </p:txBody>
      </p:sp>
    </p:spTree>
    <p:extLst>
      <p:ext uri="{BB962C8B-B14F-4D97-AF65-F5344CB8AC3E}">
        <p14:creationId xmlns:p14="http://schemas.microsoft.com/office/powerpoint/2010/main" val="12343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61D86-E89A-4DA9-A4B8-45BDFCD6044B}"/>
              </a:ext>
            </a:extLst>
          </p:cNvPr>
          <p:cNvPicPr>
            <a:picLocks noChangeAspect="1"/>
          </p:cNvPicPr>
          <p:nvPr/>
        </p:nvPicPr>
        <p:blipFill rotWithShape="1">
          <a:blip r:embed="rId2"/>
          <a:srcRect b="19309"/>
          <a:stretch/>
        </p:blipFill>
        <p:spPr>
          <a:xfrm>
            <a:off x="3789584" y="773285"/>
            <a:ext cx="7763973" cy="29474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4">
            <a:extLst>
              <a:ext uri="{FF2B5EF4-FFF2-40B4-BE49-F238E27FC236}">
                <a16:creationId xmlns:a16="http://schemas.microsoft.com/office/drawing/2014/main" id="{8FF88490-357C-46F6-8AA6-6A41618A1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48" b="27195"/>
          <a:stretch/>
        </p:blipFill>
        <p:spPr bwMode="auto">
          <a:xfrm>
            <a:off x="3789584" y="3850672"/>
            <a:ext cx="7763972" cy="22931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itle 1">
            <a:extLst>
              <a:ext uri="{FF2B5EF4-FFF2-40B4-BE49-F238E27FC236}">
                <a16:creationId xmlns:a16="http://schemas.microsoft.com/office/drawing/2014/main" id="{34C0BF8E-1D08-4DB0-8278-D79F92E4669C}"/>
              </a:ext>
            </a:extLst>
          </p:cNvPr>
          <p:cNvSpPr>
            <a:spLocks noGrp="1"/>
          </p:cNvSpPr>
          <p:nvPr>
            <p:ph type="title"/>
          </p:nvPr>
        </p:nvSpPr>
        <p:spPr>
          <a:xfrm>
            <a:off x="638443" y="2525109"/>
            <a:ext cx="2589876" cy="1325563"/>
          </a:xfrm>
        </p:spPr>
        <p:txBody>
          <a:bodyPr>
            <a:normAutofit fontScale="90000"/>
          </a:bodyPr>
          <a:lstStyle/>
          <a:p>
            <a:r>
              <a:rPr lang="en-US" sz="5400" b="1" dirty="0">
                <a:solidFill>
                  <a:schemeClr val="tx1"/>
                </a:solidFill>
                <a:latin typeface="+mn-lt"/>
                <a:cs typeface="Aharoni" panose="02010803020104030203" pitchFamily="2" charset="-79"/>
              </a:rPr>
              <a:t>What </a:t>
            </a:r>
            <a:br>
              <a:rPr lang="en-US" sz="5400" b="1" dirty="0">
                <a:solidFill>
                  <a:schemeClr val="tx1"/>
                </a:solidFill>
                <a:latin typeface="+mn-lt"/>
                <a:cs typeface="Aharoni" panose="02010803020104030203" pitchFamily="2" charset="-79"/>
              </a:rPr>
            </a:br>
            <a:r>
              <a:rPr lang="en-US" sz="5400" b="1" dirty="0">
                <a:solidFill>
                  <a:schemeClr val="tx1"/>
                </a:solidFill>
                <a:latin typeface="+mn-lt"/>
                <a:cs typeface="Aharoni" panose="02010803020104030203" pitchFamily="2" charset="-79"/>
              </a:rPr>
              <a:t>is Intel Dev Cloud ?</a:t>
            </a:r>
          </a:p>
        </p:txBody>
      </p:sp>
    </p:spTree>
    <p:extLst>
      <p:ext uri="{BB962C8B-B14F-4D97-AF65-F5344CB8AC3E}">
        <p14:creationId xmlns:p14="http://schemas.microsoft.com/office/powerpoint/2010/main" val="22742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1F1-6D2A-4B94-B367-8BC002456876}"/>
              </a:ext>
            </a:extLst>
          </p:cNvPr>
          <p:cNvSpPr>
            <a:spLocks noGrp="1"/>
          </p:cNvSpPr>
          <p:nvPr>
            <p:ph type="title"/>
          </p:nvPr>
        </p:nvSpPr>
        <p:spPr>
          <a:xfrm>
            <a:off x="911773" y="235787"/>
            <a:ext cx="10515600" cy="1325563"/>
          </a:xfrm>
        </p:spPr>
        <p:txBody>
          <a:bodyPr>
            <a:normAutofit/>
          </a:bodyPr>
          <a:lstStyle/>
          <a:p>
            <a:r>
              <a:rPr lang="en-US" sz="5400" b="1" dirty="0">
                <a:solidFill>
                  <a:schemeClr val="tx1"/>
                </a:solidFill>
                <a:latin typeface="+mn-lt"/>
                <a:cs typeface="Aharoni" panose="02010803020104030203" pitchFamily="2" charset="-79"/>
              </a:rPr>
              <a:t>How </a:t>
            </a:r>
            <a:r>
              <a:rPr lang="en-US" sz="5400" b="1" dirty="0" err="1">
                <a:solidFill>
                  <a:schemeClr val="tx1"/>
                </a:solidFill>
                <a:latin typeface="+mn-lt"/>
                <a:cs typeface="Aharoni" panose="02010803020104030203" pitchFamily="2" charset="-79"/>
              </a:rPr>
              <a:t>DevCloud</a:t>
            </a:r>
            <a:r>
              <a:rPr lang="en-US" sz="5400" b="1" dirty="0">
                <a:solidFill>
                  <a:schemeClr val="tx1"/>
                </a:solidFill>
                <a:latin typeface="+mn-lt"/>
                <a:cs typeface="Aharoni" panose="02010803020104030203" pitchFamily="2" charset="-79"/>
              </a:rPr>
              <a:t> works?</a:t>
            </a:r>
          </a:p>
        </p:txBody>
      </p:sp>
      <p:sp>
        <p:nvSpPr>
          <p:cNvPr id="4" name="AutoShape 2" descr="Intel – Logos Download">
            <a:extLst>
              <a:ext uri="{FF2B5EF4-FFF2-40B4-BE49-F238E27FC236}">
                <a16:creationId xmlns:a16="http://schemas.microsoft.com/office/drawing/2014/main" id="{AB1661F5-FF58-4D76-95E8-D978F0347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604C7484-BC75-4EE1-846D-A963AE242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392" y="1375610"/>
            <a:ext cx="9936015" cy="50046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2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t>Agenda-Day1</a:t>
            </a:r>
            <a:endParaRPr dirty="0"/>
          </a:p>
        </p:txBody>
      </p:sp>
      <p:sp>
        <p:nvSpPr>
          <p:cNvPr id="333" name="Google Shape;333;p21"/>
          <p:cNvSpPr txBox="1">
            <a:spLocks noGrp="1"/>
          </p:cNvSpPr>
          <p:nvPr>
            <p:ph type="subTitle" idx="1"/>
          </p:nvPr>
        </p:nvSpPr>
        <p:spPr>
          <a:xfrm>
            <a:off x="747252" y="1655250"/>
            <a:ext cx="9134168" cy="3988465"/>
          </a:xfrm>
          <a:prstGeom prst="rect">
            <a:avLst/>
          </a:prstGeom>
          <a:noFill/>
          <a:ln>
            <a:noFill/>
          </a:ln>
        </p:spPr>
        <p:txBody>
          <a:bodyPr spcFirstLastPara="1" wrap="square" lIns="91425" tIns="45700" rIns="91425" bIns="45700" anchor="t" anchorCtr="0">
            <a:noAutofit/>
          </a:bodyPr>
          <a:lstStyle/>
          <a:p>
            <a:pPr lvl="0" algn="l">
              <a:buFont typeface="Arial" panose="020B0604020202020204" pitchFamily="34" charset="0"/>
              <a:buChar char="•"/>
            </a:pPr>
            <a:r>
              <a:rPr lang="en-US" dirty="0" smtClean="0"/>
              <a:t>Introduction to AI </a:t>
            </a:r>
          </a:p>
          <a:p>
            <a:pPr lvl="0" algn="l">
              <a:buFont typeface="Arial" panose="020B0604020202020204" pitchFamily="34" charset="0"/>
              <a:buChar char="•"/>
            </a:pPr>
            <a:r>
              <a:rPr lang="en-IN" dirty="0" err="1" smtClean="0"/>
              <a:t>oneAPI</a:t>
            </a:r>
            <a:r>
              <a:rPr lang="en-IN" dirty="0" smtClean="0"/>
              <a:t> </a:t>
            </a:r>
            <a:r>
              <a:rPr lang="en-IN" dirty="0"/>
              <a:t>and its </a:t>
            </a:r>
            <a:r>
              <a:rPr lang="en-IN" dirty="0" smtClean="0"/>
              <a:t>Toolkits</a:t>
            </a:r>
            <a:endParaRPr lang="en-IN" dirty="0"/>
          </a:p>
          <a:p>
            <a:pPr lvl="0" algn="l">
              <a:buFont typeface="Arial" panose="020B0604020202020204" pitchFamily="34" charset="0"/>
              <a:buChar char="•"/>
            </a:pPr>
            <a:r>
              <a:rPr lang="en-IN" dirty="0" smtClean="0"/>
              <a:t>Intel </a:t>
            </a:r>
            <a:r>
              <a:rPr lang="en-IN" dirty="0"/>
              <a:t>Distribution of </a:t>
            </a:r>
            <a:r>
              <a:rPr lang="en-IN" dirty="0" smtClean="0"/>
              <a:t>Python and AI </a:t>
            </a:r>
            <a:endParaRPr lang="en-IN" dirty="0"/>
          </a:p>
          <a:p>
            <a:pPr lvl="0" algn="l">
              <a:buFont typeface="Arial" panose="020B0604020202020204" pitchFamily="34" charset="0"/>
              <a:buChar char="•"/>
            </a:pPr>
            <a:r>
              <a:rPr lang="en-US" dirty="0" smtClean="0"/>
              <a:t>Executing python program on different accelerators : CPU ,GPU and FPGA</a:t>
            </a:r>
            <a:endParaRPr lang="en-IN" dirty="0"/>
          </a:p>
          <a:p>
            <a:pPr lvl="0" algn="l">
              <a:buFont typeface="Arial" panose="020B0604020202020204" pitchFamily="34" charset="0"/>
              <a:buChar char="•"/>
            </a:pPr>
            <a:r>
              <a:rPr lang="en-IN" dirty="0"/>
              <a:t>Intel </a:t>
            </a:r>
            <a:r>
              <a:rPr lang="en-IN" dirty="0" err="1"/>
              <a:t>DevCloud</a:t>
            </a:r>
            <a:r>
              <a:rPr lang="en-IN" dirty="0"/>
              <a:t> for </a:t>
            </a:r>
            <a:r>
              <a:rPr lang="en-IN" dirty="0" err="1"/>
              <a:t>oneAPI</a:t>
            </a:r>
            <a:endParaRPr lang="en-IN" dirty="0"/>
          </a:p>
          <a:p>
            <a:pPr lvl="0" algn="l">
              <a:buFont typeface="Arial" panose="020B0604020202020204" pitchFamily="34" charset="0"/>
              <a:buChar char="•"/>
            </a:pPr>
            <a:r>
              <a:rPr lang="en-IN" dirty="0" smtClean="0"/>
              <a:t>Introduction to Intel </a:t>
            </a:r>
            <a:r>
              <a:rPr lang="en-IN" dirty="0"/>
              <a:t>Extension for </a:t>
            </a:r>
            <a:r>
              <a:rPr lang="en-IN" dirty="0" err="1" smtClean="0"/>
              <a:t>Scikit</a:t>
            </a:r>
            <a:r>
              <a:rPr lang="en-IN" dirty="0" smtClean="0"/>
              <a:t>-Learn</a:t>
            </a:r>
          </a:p>
          <a:p>
            <a:pPr lvl="0" algn="l">
              <a:buFont typeface="Arial" panose="020B0604020202020204" pitchFamily="34" charset="0"/>
              <a:buChar char="•"/>
            </a:pPr>
            <a:r>
              <a:rPr lang="en-US" dirty="0" smtClean="0"/>
              <a:t>Performing statistical operations using </a:t>
            </a:r>
            <a:r>
              <a:rPr lang="en-US" dirty="0" err="1" smtClean="0"/>
              <a:t>Numpy</a:t>
            </a:r>
            <a:endParaRPr lang="en-US" dirty="0" smtClean="0"/>
          </a:p>
          <a:p>
            <a:pPr lvl="0" algn="l">
              <a:buFont typeface="Arial" panose="020B0604020202020204" pitchFamily="34" charset="0"/>
              <a:buChar char="•"/>
            </a:pPr>
            <a:r>
              <a:rPr lang="en-US" dirty="0" smtClean="0"/>
              <a:t>Data processing with Pandas </a:t>
            </a:r>
            <a:endParaRPr lang="en-IN" dirty="0"/>
          </a:p>
          <a:p>
            <a:pPr lvl="0"/>
            <a:endParaRPr lang="en-US" dirty="0" smtClean="0"/>
          </a:p>
          <a:p>
            <a:pPr lvl="0"/>
            <a:endParaRPr lang="en-US" dirty="0" smtClean="0"/>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extLst>
      <p:ext uri="{BB962C8B-B14F-4D97-AF65-F5344CB8AC3E}">
        <p14:creationId xmlns:p14="http://schemas.microsoft.com/office/powerpoint/2010/main" val="2568881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89FA7-ACA2-4356-865A-B7806D96A336}"/>
              </a:ext>
            </a:extLst>
          </p:cNvPr>
          <p:cNvPicPr>
            <a:picLocks noChangeAspect="1"/>
          </p:cNvPicPr>
          <p:nvPr/>
        </p:nvPicPr>
        <p:blipFill>
          <a:blip r:embed="rId2"/>
          <a:stretch>
            <a:fillRect/>
          </a:stretch>
        </p:blipFill>
        <p:spPr>
          <a:xfrm>
            <a:off x="369777" y="545347"/>
            <a:ext cx="11044457" cy="5632673"/>
          </a:xfrm>
          <a:prstGeom prst="rect">
            <a:avLst/>
          </a:prstGeom>
        </p:spPr>
      </p:pic>
    </p:spTree>
    <p:extLst>
      <p:ext uri="{BB962C8B-B14F-4D97-AF65-F5344CB8AC3E}">
        <p14:creationId xmlns:p14="http://schemas.microsoft.com/office/powerpoint/2010/main" val="470549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37E74FA-6AC6-428D-994C-DB1C415E70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1" r="14332"/>
          <a:stretch/>
        </p:blipFill>
        <p:spPr bwMode="auto">
          <a:xfrm>
            <a:off x="2065573" y="0"/>
            <a:ext cx="8024356" cy="627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325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2216-3F7F-428C-9565-EF7F9288AA09}"/>
              </a:ext>
            </a:extLst>
          </p:cNvPr>
          <p:cNvSpPr>
            <a:spLocks noGrp="1"/>
          </p:cNvSpPr>
          <p:nvPr>
            <p:ph type="title"/>
          </p:nvPr>
        </p:nvSpPr>
        <p:spPr/>
        <p:txBody>
          <a:bodyPr/>
          <a:lstStyle/>
          <a:p>
            <a:r>
              <a:rPr lang="en-US" dirty="0"/>
              <a:t>What software are required for this workshop?</a:t>
            </a:r>
          </a:p>
        </p:txBody>
      </p:sp>
      <p:sp>
        <p:nvSpPr>
          <p:cNvPr id="3" name="Content Placeholder 2">
            <a:extLst>
              <a:ext uri="{FF2B5EF4-FFF2-40B4-BE49-F238E27FC236}">
                <a16:creationId xmlns:a16="http://schemas.microsoft.com/office/drawing/2014/main" id="{8502E68C-F6F9-4514-B924-43D477E9802B}"/>
              </a:ext>
            </a:extLst>
          </p:cNvPr>
          <p:cNvSpPr>
            <a:spLocks noGrp="1"/>
          </p:cNvSpPr>
          <p:nvPr>
            <p:ph idx="1"/>
          </p:nvPr>
        </p:nvSpPr>
        <p:spPr/>
        <p:txBody>
          <a:bodyPr/>
          <a:lstStyle/>
          <a:p>
            <a:r>
              <a:rPr lang="en-US" dirty="0"/>
              <a:t>Anaconda Software on Ubuntu</a:t>
            </a:r>
          </a:p>
          <a:p>
            <a:r>
              <a:rPr lang="en-US" dirty="0"/>
              <a:t>Intel Distribution of Python</a:t>
            </a:r>
          </a:p>
          <a:p>
            <a:r>
              <a:rPr lang="en-US" dirty="0"/>
              <a:t>Intel </a:t>
            </a:r>
            <a:r>
              <a:rPr lang="en-US" dirty="0" err="1"/>
              <a:t>DevCloud</a:t>
            </a:r>
            <a:r>
              <a:rPr lang="en-US" dirty="0"/>
              <a:t> for </a:t>
            </a:r>
            <a:r>
              <a:rPr lang="en-US" dirty="0" err="1"/>
              <a:t>OneAPI</a:t>
            </a:r>
            <a:endParaRPr lang="en-US" dirty="0"/>
          </a:p>
        </p:txBody>
      </p:sp>
      <p:sp>
        <p:nvSpPr>
          <p:cNvPr id="4" name="Slide Number Placeholder 3">
            <a:extLst>
              <a:ext uri="{FF2B5EF4-FFF2-40B4-BE49-F238E27FC236}">
                <a16:creationId xmlns:a16="http://schemas.microsoft.com/office/drawing/2014/main" id="{1A24C55D-8D51-4ED2-B200-D125DCBA505E}"/>
              </a:ext>
            </a:extLst>
          </p:cNvPr>
          <p:cNvSpPr>
            <a:spLocks noGrp="1"/>
          </p:cNvSpPr>
          <p:nvPr>
            <p:ph type="sldNum" sz="quarter" idx="12"/>
          </p:nvPr>
        </p:nvSpPr>
        <p:spPr/>
        <p:txBody>
          <a:bodyPr/>
          <a:lstStyle/>
          <a:p>
            <a:fld id="{8A24982E-5F02-408B-BDDE-58840AB23428}" type="slidenum">
              <a:rPr lang="en-IN" smtClean="0"/>
              <a:t>32</a:t>
            </a:fld>
            <a:endParaRPr lang="en-IN"/>
          </a:p>
        </p:txBody>
      </p:sp>
      <p:pic>
        <p:nvPicPr>
          <p:cNvPr id="5" name="Picture 4">
            <a:extLst>
              <a:ext uri="{FF2B5EF4-FFF2-40B4-BE49-F238E27FC236}">
                <a16:creationId xmlns:a16="http://schemas.microsoft.com/office/drawing/2014/main" id="{F45576E9-9C33-49AD-9E24-A92299B7D595}"/>
              </a:ext>
            </a:extLst>
          </p:cNvPr>
          <p:cNvPicPr>
            <a:picLocks noChangeAspect="1"/>
          </p:cNvPicPr>
          <p:nvPr/>
        </p:nvPicPr>
        <p:blipFill rotWithShape="1">
          <a:blip r:embed="rId2"/>
          <a:srcRect l="85102" t="1893" r="3395" b="77335"/>
          <a:stretch/>
        </p:blipFill>
        <p:spPr>
          <a:xfrm>
            <a:off x="8208578" y="2348849"/>
            <a:ext cx="2354318" cy="2160301"/>
          </a:xfrm>
          <a:prstGeom prst="rect">
            <a:avLst/>
          </a:prstGeom>
        </p:spPr>
      </p:pic>
    </p:spTree>
    <p:extLst>
      <p:ext uri="{BB962C8B-B14F-4D97-AF65-F5344CB8AC3E}">
        <p14:creationId xmlns:p14="http://schemas.microsoft.com/office/powerpoint/2010/main" val="296994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Important Ubuntu Commands</a:t>
            </a:r>
          </a:p>
        </p:txBody>
      </p:sp>
      <p:sp>
        <p:nvSpPr>
          <p:cNvPr id="3" name="Content Placeholder 2">
            <a:extLst>
              <a:ext uri="{FF2B5EF4-FFF2-40B4-BE49-F238E27FC236}">
                <a16:creationId xmlns:a16="http://schemas.microsoft.com/office/drawing/2014/main" id="{F61BB970-337A-429D-8B03-098590751372}"/>
              </a:ext>
            </a:extLst>
          </p:cNvPr>
          <p:cNvSpPr>
            <a:spLocks noGrp="1"/>
          </p:cNvSpPr>
          <p:nvPr>
            <p:ph idx="1"/>
          </p:nvPr>
        </p:nvSpPr>
        <p:spPr/>
        <p:txBody>
          <a:bodyPr/>
          <a:lstStyle/>
          <a:p>
            <a:r>
              <a:rPr lang="en-US" dirty="0"/>
              <a:t>Check Ubuntu version</a:t>
            </a:r>
          </a:p>
          <a:p>
            <a:pPr lvl="1"/>
            <a:r>
              <a:rPr lang="en-US" dirty="0" err="1"/>
              <a:t>lsb_release</a:t>
            </a:r>
            <a:r>
              <a:rPr lang="en-US" dirty="0"/>
              <a:t> –a</a:t>
            </a:r>
          </a:p>
          <a:p>
            <a:pPr lvl="1"/>
            <a:r>
              <a:rPr lang="en-US" dirty="0"/>
              <a:t>cat /etc/issue.net</a:t>
            </a:r>
          </a:p>
          <a:p>
            <a:r>
              <a:rPr lang="en-US" dirty="0"/>
              <a:t>Check Disk Space</a:t>
            </a:r>
          </a:p>
          <a:p>
            <a:pPr lvl="1"/>
            <a:r>
              <a:rPr lang="en-US" dirty="0"/>
              <a:t>df -h</a:t>
            </a:r>
          </a:p>
          <a:p>
            <a:pPr marL="457200" lvl="1" indent="0">
              <a:buNone/>
            </a:pPr>
            <a:endParaRPr lang="en-US" dirty="0"/>
          </a:p>
          <a:p>
            <a:pPr marL="457200" lvl="1"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33</a:t>
            </a:fld>
            <a:endParaRPr lang="en-IN"/>
          </a:p>
        </p:txBody>
      </p:sp>
      <p:pic>
        <p:nvPicPr>
          <p:cNvPr id="7" name="Picture 6" descr="Graphical user interface, text, application, email&#10;&#10;Description automatically generated">
            <a:extLst>
              <a:ext uri="{FF2B5EF4-FFF2-40B4-BE49-F238E27FC236}">
                <a16:creationId xmlns:a16="http://schemas.microsoft.com/office/drawing/2014/main" id="{DD36052B-C1CB-42E3-971C-AC4A4F1873D3}"/>
              </a:ext>
            </a:extLst>
          </p:cNvPr>
          <p:cNvPicPr>
            <a:picLocks noChangeAspect="1"/>
          </p:cNvPicPr>
          <p:nvPr/>
        </p:nvPicPr>
        <p:blipFill>
          <a:blip r:embed="rId2"/>
          <a:stretch>
            <a:fillRect/>
          </a:stretch>
        </p:blipFill>
        <p:spPr>
          <a:xfrm>
            <a:off x="4580045" y="3534516"/>
            <a:ext cx="7063613" cy="2187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24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Steps for downloading Intel Distribution of Python</a:t>
            </a:r>
          </a:p>
        </p:txBody>
      </p:sp>
      <p:sp>
        <p:nvSpPr>
          <p:cNvPr id="7" name="Content Placeholder 2">
            <a:extLst>
              <a:ext uri="{FF2B5EF4-FFF2-40B4-BE49-F238E27FC236}">
                <a16:creationId xmlns:a16="http://schemas.microsoft.com/office/drawing/2014/main" id="{2A52E882-DA04-47FB-87EC-83C7F590CC8A}"/>
              </a:ext>
            </a:extLst>
          </p:cNvPr>
          <p:cNvSpPr txBox="1">
            <a:spLocks/>
          </p:cNvSpPr>
          <p:nvPr/>
        </p:nvSpPr>
        <p:spPr>
          <a:xfrm>
            <a:off x="917884" y="1847894"/>
            <a:ext cx="5739770" cy="493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Download Anaconda/</a:t>
            </a:r>
            <a:r>
              <a:rPr lang="en-US" sz="2000" dirty="0" err="1">
                <a:latin typeface="Calibri" panose="020F0502020204030204" pitchFamily="34" charset="0"/>
                <a:ea typeface="Calibri" panose="020F0502020204030204" pitchFamily="34" charset="0"/>
                <a:cs typeface="Calibri" panose="020F0502020204030204" pitchFamily="34" charset="0"/>
              </a:rPr>
              <a:t>Miniconda</a:t>
            </a:r>
            <a:r>
              <a:rPr lang="en-US" sz="2000" dirty="0">
                <a:latin typeface="Calibri" panose="020F0502020204030204" pitchFamily="34" charset="0"/>
                <a:ea typeface="Calibri" panose="020F0502020204030204" pitchFamily="34" charset="0"/>
                <a:cs typeface="Calibri" panose="020F0502020204030204" pitchFamily="34" charset="0"/>
              </a:rPr>
              <a:t> software </a:t>
            </a:r>
          </a:p>
          <a:p>
            <a:pPr marL="457200" lvl="1" indent="0">
              <a:lnSpc>
                <a:spcPct val="107000"/>
              </a:lnSpc>
              <a:spcBef>
                <a:spcPts val="0"/>
              </a:spcBef>
              <a:spcAft>
                <a:spcPts val="800"/>
              </a:spcAft>
              <a:buFont typeface="Arial" panose="020B0604020202020204" pitchFamily="34" charset="0"/>
              <a:buNone/>
            </a:pPr>
            <a:r>
              <a:rPr lang="en-US" sz="1600" b="1"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https://docs.anaconda.com/anaconda/install/linux/</a:t>
            </a:r>
            <a:r>
              <a:rPr lang="en-US" sz="1600" b="1" dirty="0">
                <a:latin typeface="Calibri" panose="020F0502020204030204" pitchFamily="34" charset="0"/>
                <a:ea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Check </a:t>
            </a:r>
            <a:r>
              <a:rPr lang="en-US" sz="2000" dirty="0" err="1">
                <a:latin typeface="Calibri" panose="020F0502020204030204" pitchFamily="34" charset="0"/>
                <a:ea typeface="Calibri" panose="020F0502020204030204" pitchFamily="34" charset="0"/>
                <a:cs typeface="Times New Roman" panose="02020603050405020304" pitchFamily="18" charset="0"/>
              </a:rPr>
              <a:t>Conda</a:t>
            </a:r>
            <a:r>
              <a:rPr lang="en-US" sz="2000" dirty="0">
                <a:latin typeface="Calibri" panose="020F0502020204030204" pitchFamily="34" charset="0"/>
                <a:ea typeface="Calibri" panose="020F0502020204030204" pitchFamily="34" charset="0"/>
                <a:cs typeface="Times New Roman" panose="02020603050405020304" pitchFamily="18" charset="0"/>
              </a:rPr>
              <a:t> version</a:t>
            </a:r>
          </a:p>
          <a:p>
            <a:pPr marL="457200" lvl="1" indent="0">
              <a:lnSpc>
                <a:spcPct val="107000"/>
              </a:lnSpc>
              <a:spcBef>
                <a:spcPts val="0"/>
              </a:spcBef>
              <a:spcAft>
                <a:spcPts val="800"/>
              </a:spcAft>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--version</a:t>
            </a: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Update Anaconda package</a:t>
            </a:r>
          </a:p>
          <a:p>
            <a:pPr marL="457200" lvl="1" indent="0">
              <a:lnSpc>
                <a:spcPct val="107000"/>
              </a:lnSpc>
              <a:spcBef>
                <a:spcPts val="0"/>
              </a:spcBef>
              <a:spcAft>
                <a:spcPts val="800"/>
              </a:spcAft>
              <a:buFont typeface="Arial" panose="020B0604020202020204" pitchFamily="34" charset="0"/>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update </a:t>
            </a: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Anaconda (Python distribution) - Wikipedia">
            <a:extLst>
              <a:ext uri="{FF2B5EF4-FFF2-40B4-BE49-F238E27FC236}">
                <a16:creationId xmlns:a16="http://schemas.microsoft.com/office/drawing/2014/main" id="{6F166782-42BA-4682-93B0-A04085890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2366962"/>
            <a:ext cx="4257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5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35</a:t>
            </a:fld>
            <a:endParaRPr lang="en-IN"/>
          </a:p>
        </p:txBody>
      </p:sp>
      <p:pic>
        <p:nvPicPr>
          <p:cNvPr id="9" name="Picture 8">
            <a:extLst>
              <a:ext uri="{FF2B5EF4-FFF2-40B4-BE49-F238E27FC236}">
                <a16:creationId xmlns:a16="http://schemas.microsoft.com/office/drawing/2014/main" id="{231FACE3-8C6C-4982-A9A3-4815D662AA1D}"/>
              </a:ext>
            </a:extLst>
          </p:cNvPr>
          <p:cNvPicPr>
            <a:picLocks noChangeAspect="1"/>
          </p:cNvPicPr>
          <p:nvPr/>
        </p:nvPicPr>
        <p:blipFill>
          <a:blip r:embed="rId2"/>
          <a:stretch>
            <a:fillRect/>
          </a:stretch>
        </p:blipFill>
        <p:spPr>
          <a:xfrm>
            <a:off x="1168806" y="1412218"/>
            <a:ext cx="7872452" cy="4119306"/>
          </a:xfrm>
          <a:prstGeom prst="rect">
            <a:avLst/>
          </a:prstGeom>
        </p:spPr>
      </p:pic>
      <p:sp>
        <p:nvSpPr>
          <p:cNvPr id="10" name="Rectangle 9">
            <a:extLst>
              <a:ext uri="{FF2B5EF4-FFF2-40B4-BE49-F238E27FC236}">
                <a16:creationId xmlns:a16="http://schemas.microsoft.com/office/drawing/2014/main" id="{203EAED5-2676-4746-ACEC-66A545A81D5C}"/>
              </a:ext>
            </a:extLst>
          </p:cNvPr>
          <p:cNvSpPr/>
          <p:nvPr/>
        </p:nvSpPr>
        <p:spPr>
          <a:xfrm>
            <a:off x="1078787" y="2890087"/>
            <a:ext cx="8424810" cy="5232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0338BA7-A544-463F-A079-14ACB4EA8691}"/>
              </a:ext>
            </a:extLst>
          </p:cNvPr>
          <p:cNvSpPr txBox="1"/>
          <p:nvPr/>
        </p:nvSpPr>
        <p:spPr>
          <a:xfrm>
            <a:off x="699819" y="5636159"/>
            <a:ext cx="8810425" cy="307777"/>
          </a:xfrm>
          <a:prstGeom prst="rect">
            <a:avLst/>
          </a:prstGeom>
          <a:noFill/>
        </p:spPr>
        <p:txBody>
          <a:bodyPr wrap="none" rtlCol="0">
            <a:spAutoFit/>
          </a:bodyPr>
          <a:lstStyle/>
          <a:p>
            <a:r>
              <a:rPr lang="en-IN" dirty="0">
                <a:hlinkClick r:id="rId3"/>
              </a:rPr>
              <a:t>https://www.intel.com/content/www/us/en/developer/articles/tool/oneapi-standalone-components.html#python</a:t>
            </a:r>
            <a:endParaRPr lang="en-IN" dirty="0"/>
          </a:p>
        </p:txBody>
      </p:sp>
    </p:spTree>
    <p:extLst>
      <p:ext uri="{BB962C8B-B14F-4D97-AF65-F5344CB8AC3E}">
        <p14:creationId xmlns:p14="http://schemas.microsoft.com/office/powerpoint/2010/main" val="1500220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36</a:t>
            </a:fld>
            <a:endParaRPr lang="en-IN"/>
          </a:p>
        </p:txBody>
      </p:sp>
      <p:pic>
        <p:nvPicPr>
          <p:cNvPr id="6" name="Picture 5">
            <a:extLst>
              <a:ext uri="{FF2B5EF4-FFF2-40B4-BE49-F238E27FC236}">
                <a16:creationId xmlns:a16="http://schemas.microsoft.com/office/drawing/2014/main" id="{6877F346-E4F7-4E6C-B893-E7E3840328CC}"/>
              </a:ext>
            </a:extLst>
          </p:cNvPr>
          <p:cNvPicPr>
            <a:picLocks noChangeAspect="1"/>
          </p:cNvPicPr>
          <p:nvPr/>
        </p:nvPicPr>
        <p:blipFill>
          <a:blip r:embed="rId2"/>
          <a:stretch>
            <a:fillRect/>
          </a:stretch>
        </p:blipFill>
        <p:spPr>
          <a:xfrm>
            <a:off x="2188395" y="1577673"/>
            <a:ext cx="7414435" cy="4111117"/>
          </a:xfrm>
          <a:prstGeom prst="rect">
            <a:avLst/>
          </a:prstGeom>
        </p:spPr>
      </p:pic>
      <p:sp>
        <p:nvSpPr>
          <p:cNvPr id="3" name="TextBox 2">
            <a:extLst>
              <a:ext uri="{FF2B5EF4-FFF2-40B4-BE49-F238E27FC236}">
                <a16:creationId xmlns:a16="http://schemas.microsoft.com/office/drawing/2014/main" id="{83438C9C-9674-43D7-BB8A-632E94A84AD6}"/>
              </a:ext>
            </a:extLst>
          </p:cNvPr>
          <p:cNvSpPr txBox="1"/>
          <p:nvPr/>
        </p:nvSpPr>
        <p:spPr>
          <a:xfrm>
            <a:off x="266941" y="5754211"/>
            <a:ext cx="11925059" cy="738664"/>
          </a:xfrm>
          <a:prstGeom prst="rect">
            <a:avLst/>
          </a:prstGeom>
          <a:noFill/>
        </p:spPr>
        <p:txBody>
          <a:bodyPr wrap="none" rtlCol="0">
            <a:spAutoFit/>
          </a:bodyPr>
          <a:lstStyle/>
          <a:p>
            <a:endParaRPr lang="en-IN" dirty="0">
              <a:hlinkClick r:id="rId3"/>
            </a:endParaRPr>
          </a:p>
          <a:p>
            <a:r>
              <a:rPr lang="en-IN" dirty="0">
                <a:hlinkClick r:id="rId3"/>
              </a:rPr>
              <a:t>https://www.intel.com/content/dam/develop/external/us/en/documents/2022_Python_Release_Notes_Intel(R)_Distribution_for_Python-Release1.pdf</a:t>
            </a:r>
            <a:r>
              <a:rPr lang="en-IN" dirty="0"/>
              <a:t> </a:t>
            </a:r>
          </a:p>
          <a:p>
            <a:endParaRPr lang="en-IN" dirty="0"/>
          </a:p>
        </p:txBody>
      </p:sp>
    </p:spTree>
    <p:extLst>
      <p:ext uri="{BB962C8B-B14F-4D97-AF65-F5344CB8AC3E}">
        <p14:creationId xmlns:p14="http://schemas.microsoft.com/office/powerpoint/2010/main" val="3389833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Checking if Python Intel is installed or not</a:t>
            </a:r>
          </a:p>
        </p:txBody>
      </p:sp>
      <p:pic>
        <p:nvPicPr>
          <p:cNvPr id="8" name="Picture 7">
            <a:extLst>
              <a:ext uri="{FF2B5EF4-FFF2-40B4-BE49-F238E27FC236}">
                <a16:creationId xmlns:a16="http://schemas.microsoft.com/office/drawing/2014/main" id="{C14823FF-E8D6-45EA-B719-5B87DE9927D5}"/>
              </a:ext>
            </a:extLst>
          </p:cNvPr>
          <p:cNvPicPr>
            <a:picLocks noChangeAspect="1"/>
          </p:cNvPicPr>
          <p:nvPr/>
        </p:nvPicPr>
        <p:blipFill>
          <a:blip r:embed="rId3"/>
          <a:stretch>
            <a:fillRect/>
          </a:stretch>
        </p:blipFill>
        <p:spPr>
          <a:xfrm>
            <a:off x="838200" y="2049500"/>
            <a:ext cx="10926700" cy="1238423"/>
          </a:xfrm>
          <a:prstGeom prst="rect">
            <a:avLst/>
          </a:prstGeom>
        </p:spPr>
      </p:pic>
      <p:pic>
        <p:nvPicPr>
          <p:cNvPr id="10" name="Picture 9">
            <a:extLst>
              <a:ext uri="{FF2B5EF4-FFF2-40B4-BE49-F238E27FC236}">
                <a16:creationId xmlns:a16="http://schemas.microsoft.com/office/drawing/2014/main" id="{A68DB5B2-A275-4A43-A5FD-386C3E352748}"/>
              </a:ext>
            </a:extLst>
          </p:cNvPr>
          <p:cNvPicPr>
            <a:picLocks noChangeAspect="1"/>
          </p:cNvPicPr>
          <p:nvPr/>
        </p:nvPicPr>
        <p:blipFill>
          <a:blip r:embed="rId4"/>
          <a:stretch>
            <a:fillRect/>
          </a:stretch>
        </p:blipFill>
        <p:spPr>
          <a:xfrm>
            <a:off x="940459" y="4386583"/>
            <a:ext cx="4886325" cy="1228725"/>
          </a:xfrm>
          <a:prstGeom prst="rect">
            <a:avLst/>
          </a:prstGeom>
        </p:spPr>
      </p:pic>
      <p:sp>
        <p:nvSpPr>
          <p:cNvPr id="11" name="TextBox 10">
            <a:extLst>
              <a:ext uri="{FF2B5EF4-FFF2-40B4-BE49-F238E27FC236}">
                <a16:creationId xmlns:a16="http://schemas.microsoft.com/office/drawing/2014/main" id="{625C562D-2700-4655-B406-20B5D6773490}"/>
              </a:ext>
            </a:extLst>
          </p:cNvPr>
          <p:cNvSpPr txBox="1"/>
          <p:nvPr/>
        </p:nvSpPr>
        <p:spPr>
          <a:xfrm>
            <a:off x="940459" y="3739793"/>
            <a:ext cx="2930610" cy="307777"/>
          </a:xfrm>
          <a:prstGeom prst="rect">
            <a:avLst/>
          </a:prstGeom>
          <a:noFill/>
        </p:spPr>
        <p:txBody>
          <a:bodyPr wrap="none" rtlCol="0">
            <a:spAutoFit/>
          </a:bodyPr>
          <a:lstStyle/>
          <a:p>
            <a:r>
              <a:rPr lang="en-IN" dirty="0"/>
              <a:t>On Anaconda Prompt, type python</a:t>
            </a:r>
          </a:p>
        </p:txBody>
      </p:sp>
      <p:sp>
        <p:nvSpPr>
          <p:cNvPr id="12" name="TextBox 11">
            <a:extLst>
              <a:ext uri="{FF2B5EF4-FFF2-40B4-BE49-F238E27FC236}">
                <a16:creationId xmlns:a16="http://schemas.microsoft.com/office/drawing/2014/main" id="{A0F507EB-42E5-4515-B721-C16CA1DD7E64}"/>
              </a:ext>
            </a:extLst>
          </p:cNvPr>
          <p:cNvSpPr txBox="1"/>
          <p:nvPr/>
        </p:nvSpPr>
        <p:spPr>
          <a:xfrm>
            <a:off x="940459" y="5646544"/>
            <a:ext cx="5367175" cy="307777"/>
          </a:xfrm>
          <a:prstGeom prst="rect">
            <a:avLst/>
          </a:prstGeom>
          <a:noFill/>
        </p:spPr>
        <p:txBody>
          <a:bodyPr wrap="none" rtlCol="0">
            <a:spAutoFit/>
          </a:bodyPr>
          <a:lstStyle/>
          <a:p>
            <a:r>
              <a:rPr lang="en-IN" dirty="0"/>
              <a:t>In </a:t>
            </a:r>
            <a:r>
              <a:rPr lang="en-IN" dirty="0" err="1"/>
              <a:t>Jupyter</a:t>
            </a:r>
            <a:r>
              <a:rPr lang="en-IN" dirty="0"/>
              <a:t> Notebook, check the above statement in the code cell</a:t>
            </a:r>
          </a:p>
        </p:txBody>
      </p:sp>
    </p:spTree>
    <p:extLst>
      <p:ext uri="{BB962C8B-B14F-4D97-AF65-F5344CB8AC3E}">
        <p14:creationId xmlns:p14="http://schemas.microsoft.com/office/powerpoint/2010/main" val="166384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A291-4030-49B7-A58A-39D14B30B47D}"/>
              </a:ext>
            </a:extLst>
          </p:cNvPr>
          <p:cNvSpPr>
            <a:spLocks noGrp="1"/>
          </p:cNvSpPr>
          <p:nvPr>
            <p:ph type="title"/>
          </p:nvPr>
        </p:nvSpPr>
        <p:spPr/>
        <p:txBody>
          <a:bodyPr/>
          <a:lstStyle/>
          <a:p>
            <a:r>
              <a:rPr lang="en-US" dirty="0"/>
              <a:t>Time module in Python</a:t>
            </a:r>
          </a:p>
        </p:txBody>
      </p:sp>
      <p:sp>
        <p:nvSpPr>
          <p:cNvPr id="3" name="Content Placeholder 2">
            <a:extLst>
              <a:ext uri="{FF2B5EF4-FFF2-40B4-BE49-F238E27FC236}">
                <a16:creationId xmlns:a16="http://schemas.microsoft.com/office/drawing/2014/main" id="{4B828CA8-2C0A-4A64-BC3F-23483E8E7417}"/>
              </a:ext>
            </a:extLst>
          </p:cNvPr>
          <p:cNvSpPr>
            <a:spLocks noGrp="1"/>
          </p:cNvSpPr>
          <p:nvPr>
            <p:ph idx="1"/>
          </p:nvPr>
        </p:nvSpPr>
        <p:spPr/>
        <p:txBody>
          <a:bodyPr/>
          <a:lstStyle/>
          <a:p>
            <a:r>
              <a:rPr lang="en-US" dirty="0"/>
              <a:t>%time</a:t>
            </a:r>
          </a:p>
          <a:p>
            <a:r>
              <a:rPr lang="en-US" dirty="0"/>
              <a:t>Use of time module from Python Standard library</a:t>
            </a:r>
          </a:p>
        </p:txBody>
      </p:sp>
      <p:pic>
        <p:nvPicPr>
          <p:cNvPr id="5" name="Picture 4" descr="Text&#10;&#10;Description automatically generated">
            <a:extLst>
              <a:ext uri="{FF2B5EF4-FFF2-40B4-BE49-F238E27FC236}">
                <a16:creationId xmlns:a16="http://schemas.microsoft.com/office/drawing/2014/main" id="{99D90DD4-EB50-450E-AD85-8AB102D9F2F1}"/>
              </a:ext>
            </a:extLst>
          </p:cNvPr>
          <p:cNvPicPr>
            <a:picLocks noChangeAspect="1"/>
          </p:cNvPicPr>
          <p:nvPr/>
        </p:nvPicPr>
        <p:blipFill>
          <a:blip r:embed="rId2"/>
          <a:stretch>
            <a:fillRect/>
          </a:stretch>
        </p:blipFill>
        <p:spPr>
          <a:xfrm>
            <a:off x="3215696" y="3163454"/>
            <a:ext cx="5212459" cy="2322945"/>
          </a:xfrm>
          <a:prstGeom prst="rect">
            <a:avLst/>
          </a:prstGeom>
        </p:spPr>
      </p:pic>
    </p:spTree>
    <p:extLst>
      <p:ext uri="{BB962C8B-B14F-4D97-AF65-F5344CB8AC3E}">
        <p14:creationId xmlns:p14="http://schemas.microsoft.com/office/powerpoint/2010/main" val="472054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9A83-FFB5-16C9-D209-7F7E5F160825}"/>
              </a:ext>
            </a:extLst>
          </p:cNvPr>
          <p:cNvSpPr>
            <a:spLocks noGrp="1"/>
          </p:cNvSpPr>
          <p:nvPr>
            <p:ph type="title"/>
          </p:nvPr>
        </p:nvSpPr>
        <p:spPr/>
        <p:txBody>
          <a:bodyPr/>
          <a:lstStyle/>
          <a:p>
            <a:r>
              <a:rPr lang="en-US" b="1" i="0" dirty="0">
                <a:solidFill>
                  <a:srgbClr val="263745"/>
                </a:solidFill>
                <a:effectLst/>
                <a:latin typeface="Open Sans" panose="020B0606030504020204" pitchFamily="34" charset="0"/>
              </a:rPr>
              <a:t>How AI can be useful in agriculture</a:t>
            </a:r>
            <a:br>
              <a:rPr lang="en-US" b="1" i="0" dirty="0">
                <a:solidFill>
                  <a:srgbClr val="263745"/>
                </a:solidFill>
                <a:effectLst/>
                <a:latin typeface="Open Sans" panose="020B0606030504020204" pitchFamily="34" charset="0"/>
              </a:rPr>
            </a:br>
            <a:endParaRPr lang="en-IN" dirty="0"/>
          </a:p>
        </p:txBody>
      </p:sp>
      <p:sp>
        <p:nvSpPr>
          <p:cNvPr id="3" name="Text Placeholder 2">
            <a:extLst>
              <a:ext uri="{FF2B5EF4-FFF2-40B4-BE49-F238E27FC236}">
                <a16:creationId xmlns:a16="http://schemas.microsoft.com/office/drawing/2014/main" id="{8FF51CCE-FFDC-587D-7CFA-53B200331994}"/>
              </a:ext>
            </a:extLst>
          </p:cNvPr>
          <p:cNvSpPr>
            <a:spLocks noGrp="1"/>
          </p:cNvSpPr>
          <p:nvPr>
            <p:ph type="body" idx="1"/>
          </p:nvPr>
        </p:nvSpPr>
        <p:spPr/>
        <p:txBody>
          <a:bodyPr/>
          <a:lstStyle/>
          <a:p>
            <a:pPr algn="just"/>
            <a:r>
              <a:rPr lang="en-IN" dirty="0">
                <a:latin typeface="Times New Roman" panose="02020603050405020304" pitchFamily="18" charset="0"/>
                <a:cs typeface="Times New Roman" panose="02020603050405020304" pitchFamily="18" charset="0"/>
              </a:rPr>
              <a:t>According to the Food and Agriculture Organization survey, the world population is expected to grow by another two billion by 2050, while the arable area is likely to grow only by 5%.</a:t>
            </a:r>
          </a:p>
          <a:p>
            <a:pPr algn="just"/>
            <a:r>
              <a:rPr lang="en-US" dirty="0">
                <a:latin typeface="Times New Roman" panose="02020603050405020304" pitchFamily="18" charset="0"/>
                <a:cs typeface="Times New Roman" panose="02020603050405020304" pitchFamily="18" charset="0"/>
              </a:rPr>
              <a:t>Farming entails a great deal of uncertainties such as climatic changes, fluctuating cost of agricultural material, crop damage by pests, etc.</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Therefore, to increase the agriculture productivity efficient farming practises are required.</a:t>
            </a:r>
          </a:p>
          <a:p>
            <a:pPr algn="just"/>
            <a:r>
              <a:rPr lang="en-US" dirty="0">
                <a:latin typeface="Times New Roman" panose="02020603050405020304" pitchFamily="18" charset="0"/>
                <a:cs typeface="Times New Roman" panose="02020603050405020304" pitchFamily="18" charset="0"/>
              </a:rPr>
              <a:t>By using AI technology, the impact on natural ecosystems can be reduced which will help to keep food prices low and ensure that food production will keep up with the growing population.</a:t>
            </a:r>
            <a:endParaRPr lang="en-IN"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43DD19E-12B1-89B1-1CEF-0853492A0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99261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title"/>
          </p:nvPr>
        </p:nvSpPr>
        <p:spPr>
          <a:xfrm>
            <a:off x="3810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Definitions</a:t>
            </a:r>
            <a:endParaRPr/>
          </a:p>
        </p:txBody>
      </p:sp>
      <p:sp>
        <p:nvSpPr>
          <p:cNvPr id="237" name="Google Shape;237;p11"/>
          <p:cNvSpPr txBox="1">
            <a:spLocks noGrp="1"/>
          </p:cNvSpPr>
          <p:nvPr>
            <p:ph type="body" idx="1"/>
          </p:nvPr>
        </p:nvSpPr>
        <p:spPr>
          <a:xfrm>
            <a:off x="381000" y="1825625"/>
            <a:ext cx="5898000" cy="43512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SzPts val="2400"/>
              <a:buNone/>
            </a:pPr>
            <a:r>
              <a:rPr lang="en-US"/>
              <a:t>▪Artificial Intelligence</a:t>
            </a:r>
            <a:endParaRPr/>
          </a:p>
          <a:p>
            <a:pPr marL="76200" lvl="0" indent="0" algn="l" rtl="0">
              <a:lnSpc>
                <a:spcPct val="90000"/>
              </a:lnSpc>
              <a:spcBef>
                <a:spcPts val="1000"/>
              </a:spcBef>
              <a:spcAft>
                <a:spcPts val="0"/>
              </a:spcAft>
              <a:buSzPts val="2400"/>
              <a:buNone/>
            </a:pPr>
            <a:r>
              <a:rPr lang="en-US"/>
              <a:t>▪Machine Learning</a:t>
            </a:r>
            <a:endParaRPr/>
          </a:p>
          <a:p>
            <a:pPr marL="76200" lvl="0" indent="0" algn="l" rtl="0">
              <a:lnSpc>
                <a:spcPct val="90000"/>
              </a:lnSpc>
              <a:spcBef>
                <a:spcPts val="1000"/>
              </a:spcBef>
              <a:spcAft>
                <a:spcPts val="0"/>
              </a:spcAft>
              <a:buSzPts val="2400"/>
              <a:buNone/>
            </a:pPr>
            <a:r>
              <a:rPr lang="en-US"/>
              <a:t>▪Deep Learning</a:t>
            </a:r>
            <a:endParaRPr/>
          </a:p>
        </p:txBody>
      </p:sp>
      <p:sp>
        <p:nvSpPr>
          <p:cNvPr id="238" name="Google Shape;238;p11"/>
          <p:cNvSpPr txBox="1">
            <a:spLocks noGrp="1"/>
          </p:cNvSpPr>
          <p:nvPr>
            <p:ph type="sldNum" idx="12"/>
          </p:nvPr>
        </p:nvSpPr>
        <p:spPr>
          <a:xfrm>
            <a:off x="81534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239" name="Google Shape;239;p11"/>
          <p:cNvGrpSpPr/>
          <p:nvPr/>
        </p:nvGrpSpPr>
        <p:grpSpPr>
          <a:xfrm>
            <a:off x="4394158" y="365088"/>
            <a:ext cx="5897834" cy="5811715"/>
            <a:chOff x="2961500" y="961400"/>
            <a:chExt cx="3221100" cy="3220500"/>
          </a:xfrm>
        </p:grpSpPr>
        <p:sp>
          <p:nvSpPr>
            <p:cNvPr id="240" name="Google Shape;240;p11"/>
            <p:cNvSpPr/>
            <p:nvPr/>
          </p:nvSpPr>
          <p:spPr>
            <a:xfrm>
              <a:off x="2961500" y="961400"/>
              <a:ext cx="3221100" cy="3220500"/>
            </a:xfrm>
            <a:prstGeom prst="ellipse">
              <a:avLst/>
            </a:prstGeom>
            <a:solidFill>
              <a:srgbClr val="2F54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txBox="1"/>
            <p:nvPr/>
          </p:nvSpPr>
          <p:spPr>
            <a:xfrm>
              <a:off x="3782900" y="1060200"/>
              <a:ext cx="1592672" cy="688456"/>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Roboto"/>
                  <a:ea typeface="Roboto"/>
                  <a:cs typeface="Roboto"/>
                  <a:sym typeface="Roboto"/>
                </a:rPr>
                <a:t>Artificial Intelligence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Roboto"/>
                  <a:ea typeface="Roboto"/>
                  <a:cs typeface="Roboto"/>
                  <a:sym typeface="Roboto"/>
                </a:rPr>
                <a:t>A program that can sense, reason, act and adopt</a:t>
              </a:r>
              <a:endParaRPr sz="1200" b="0" i="0" u="none" strike="noStrike" cap="none">
                <a:solidFill>
                  <a:srgbClr val="FFFFFF"/>
                </a:solidFill>
                <a:latin typeface="Roboto"/>
                <a:ea typeface="Roboto"/>
                <a:cs typeface="Roboto"/>
                <a:sym typeface="Roboto"/>
              </a:endParaRPr>
            </a:p>
          </p:txBody>
        </p:sp>
      </p:grpSp>
      <p:grpSp>
        <p:nvGrpSpPr>
          <p:cNvPr id="242" name="Google Shape;242;p11"/>
          <p:cNvGrpSpPr/>
          <p:nvPr/>
        </p:nvGrpSpPr>
        <p:grpSpPr>
          <a:xfrm>
            <a:off x="5252841" y="2039785"/>
            <a:ext cx="4354351" cy="4081098"/>
            <a:chOff x="3403877" y="1756621"/>
            <a:chExt cx="2338409" cy="2425471"/>
          </a:xfrm>
        </p:grpSpPr>
        <p:sp>
          <p:nvSpPr>
            <p:cNvPr id="243" name="Google Shape;243;p11"/>
            <p:cNvSpPr/>
            <p:nvPr/>
          </p:nvSpPr>
          <p:spPr>
            <a:xfrm>
              <a:off x="3403877" y="1756621"/>
              <a:ext cx="2338409" cy="2425471"/>
            </a:xfrm>
            <a:prstGeom prst="ellipse">
              <a:avLst/>
            </a:prstGeom>
            <a:solidFill>
              <a:srgbClr val="1D7E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1"/>
            <p:cNvSpPr txBox="1"/>
            <p:nvPr/>
          </p:nvSpPr>
          <p:spPr>
            <a:xfrm>
              <a:off x="3886825" y="1897197"/>
              <a:ext cx="1423650" cy="717373"/>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Roboto"/>
                  <a:ea typeface="Roboto"/>
                  <a:cs typeface="Roboto"/>
                  <a:sym typeface="Roboto"/>
                </a:rPr>
                <a:t>Machine Learning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Roboto"/>
                  <a:ea typeface="Roboto"/>
                  <a:cs typeface="Roboto"/>
                  <a:sym typeface="Roboto"/>
                </a:rPr>
                <a:t>Algorithms whose performance increases over the time</a:t>
              </a:r>
              <a:endParaRPr sz="1200" b="0" i="0" u="none" strike="noStrike" cap="none">
                <a:solidFill>
                  <a:srgbClr val="FFFFFF"/>
                </a:solidFill>
                <a:latin typeface="Roboto"/>
                <a:ea typeface="Roboto"/>
                <a:cs typeface="Roboto"/>
                <a:sym typeface="Roboto"/>
              </a:endParaRPr>
            </a:p>
          </p:txBody>
        </p:sp>
      </p:grpSp>
      <p:grpSp>
        <p:nvGrpSpPr>
          <p:cNvPr id="245" name="Google Shape;245;p11"/>
          <p:cNvGrpSpPr/>
          <p:nvPr/>
        </p:nvGrpSpPr>
        <p:grpSpPr>
          <a:xfrm>
            <a:off x="5898148" y="3561134"/>
            <a:ext cx="3036949" cy="2504593"/>
            <a:chOff x="3833620" y="2704915"/>
            <a:chExt cx="1476900" cy="1477200"/>
          </a:xfrm>
        </p:grpSpPr>
        <p:sp>
          <p:nvSpPr>
            <p:cNvPr id="246" name="Google Shape;246;p11"/>
            <p:cNvSpPr/>
            <p:nvPr/>
          </p:nvSpPr>
          <p:spPr>
            <a:xfrm>
              <a:off x="3833620" y="2704915"/>
              <a:ext cx="1476900" cy="1477200"/>
            </a:xfrm>
            <a:prstGeom prst="ellipse">
              <a:avLst/>
            </a:prstGeom>
            <a:solidFill>
              <a:srgbClr val="249C9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txBox="1"/>
            <p:nvPr/>
          </p:nvSpPr>
          <p:spPr>
            <a:xfrm>
              <a:off x="3957047" y="2899566"/>
              <a:ext cx="1230000" cy="892821"/>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Roboto"/>
                  <a:ea typeface="Roboto"/>
                  <a:cs typeface="Roboto"/>
                  <a:sym typeface="Roboto"/>
                </a:rPr>
                <a:t>Deep Learning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Roboto"/>
                  <a:ea typeface="Roboto"/>
                  <a:cs typeface="Roboto"/>
                  <a:sym typeface="Roboto"/>
                </a:rPr>
                <a:t>Subset of Ml in which multi layered neural networks learn from vast amount of data</a:t>
              </a:r>
              <a:endParaRPr sz="1300" b="0" i="0" u="none" strike="noStrike" cap="none">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570881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E429-ABC2-AFA5-9B7D-7AE468C9349F}"/>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6CB3588A-9882-29D3-7349-F21B81C09A6A}"/>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Analyzing market demand</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can simplify crop selection and help farmers identify what produce will be most profitable.</a:t>
            </a:r>
          </a:p>
          <a:p>
            <a:pPr marL="76200" indent="0" algn="just">
              <a:buNone/>
            </a:pPr>
            <a:endParaRPr lang="en-US" b="1" i="0" dirty="0">
              <a:solidFill>
                <a:schemeClr val="tx1"/>
              </a:solidFill>
              <a:effectLst/>
              <a:latin typeface="Times New Roman" panose="02020603050405020304" pitchFamily="18" charset="0"/>
              <a:cs typeface="Times New Roman" panose="02020603050405020304" pitchFamily="18" charset="0"/>
            </a:endParaRP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Managing risk</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Farmers can use forecasting and predictive analytics to reduce errors in business processes and minimize the risk of crop failures.</a:t>
            </a:r>
          </a:p>
          <a:p>
            <a:endParaRPr lang="en-IN" dirty="0"/>
          </a:p>
        </p:txBody>
      </p:sp>
      <p:sp>
        <p:nvSpPr>
          <p:cNvPr id="4" name="Slide Number Placeholder 3">
            <a:extLst>
              <a:ext uri="{FF2B5EF4-FFF2-40B4-BE49-F238E27FC236}">
                <a16:creationId xmlns:a16="http://schemas.microsoft.com/office/drawing/2014/main" id="{1984A5E5-AFFF-CB40-2654-84D482365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1033375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E839-1C5C-7B2D-E6AA-357307AF0BE4}"/>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DF0F17A5-FB35-6643-8E23-62BA683C131F}"/>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Breeding seeds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By collecting data on plant growth, AI can help produce crops that are less prone to disease and better adapted to weather conditions.</a:t>
            </a:r>
          </a:p>
          <a:p>
            <a:pPr marL="76200" indent="0" algn="just">
              <a:buNone/>
            </a:pPr>
            <a:endParaRPr lang="en-US" b="1" i="0" dirty="0">
              <a:solidFill>
                <a:schemeClr val="tx1"/>
              </a:solidFill>
              <a:effectLst/>
              <a:latin typeface="Times New Roman" panose="02020603050405020304" pitchFamily="18" charset="0"/>
              <a:cs typeface="Times New Roman" panose="02020603050405020304" pitchFamily="18" charset="0"/>
            </a:endParaRP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Monitoring soil health</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systems can conduct chemical soil analyses and provide accurate estimates of missing nutrients.</a:t>
            </a:r>
          </a:p>
          <a:p>
            <a:endParaRPr lang="en-IN" dirty="0"/>
          </a:p>
        </p:txBody>
      </p:sp>
      <p:sp>
        <p:nvSpPr>
          <p:cNvPr id="4" name="Slide Number Placeholder 3">
            <a:extLst>
              <a:ext uri="{FF2B5EF4-FFF2-40B4-BE49-F238E27FC236}">
                <a16:creationId xmlns:a16="http://schemas.microsoft.com/office/drawing/2014/main" id="{3954227A-9BA2-1436-D3C3-205E58A1B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3946598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C1B-F13F-DC16-09B8-8EE0D0EFE5C4}"/>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52F3F0C7-A384-A6FD-8DDB-8A6EC40F6106}"/>
              </a:ext>
            </a:extLst>
          </p:cNvPr>
          <p:cNvSpPr>
            <a:spLocks noGrp="1"/>
          </p:cNvSpPr>
          <p:nvPr>
            <p:ph type="body" idx="1"/>
          </p:nvPr>
        </p:nvSpPr>
        <p:spPr/>
        <p:txBody>
          <a:bodyPr/>
          <a:lstStyle/>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Protecting crops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can monitor the state of plants to spot and even predict diseases, identify and remove weeds, and recommend effective treatment of pests.</a:t>
            </a: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Feeding crops</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AI is useful for identifying optimal irrigation patterns and nutrient application times and predicting the optimal mix of agronomic products.</a:t>
            </a:r>
          </a:p>
          <a:p>
            <a:pPr marL="76200" indent="0" algn="just">
              <a:buNone/>
            </a:pPr>
            <a:r>
              <a:rPr lang="en-US" b="1" i="0" dirty="0">
                <a:solidFill>
                  <a:schemeClr val="tx1"/>
                </a:solidFill>
                <a:effectLst/>
                <a:latin typeface="Times New Roman" panose="02020603050405020304" pitchFamily="18" charset="0"/>
                <a:cs typeface="Times New Roman" panose="02020603050405020304" pitchFamily="18" charset="0"/>
              </a:rPr>
              <a:t>Harvesting</a:t>
            </a:r>
          </a:p>
          <a:p>
            <a:pPr marL="76200" indent="0" algn="just">
              <a:buNone/>
            </a:pPr>
            <a:r>
              <a:rPr lang="en-US" b="0" i="0" dirty="0">
                <a:solidFill>
                  <a:schemeClr val="tx1"/>
                </a:solidFill>
                <a:effectLst/>
                <a:latin typeface="Times New Roman" panose="02020603050405020304" pitchFamily="18" charset="0"/>
                <a:cs typeface="Times New Roman" panose="02020603050405020304" pitchFamily="18" charset="0"/>
              </a:rPr>
              <a:t>With the help of AI, it’s possible to automate harvesting and even predict the best time for it.</a:t>
            </a:r>
          </a:p>
          <a:p>
            <a:endParaRPr lang="en-IN" dirty="0"/>
          </a:p>
        </p:txBody>
      </p:sp>
      <p:sp>
        <p:nvSpPr>
          <p:cNvPr id="4" name="Slide Number Placeholder 3">
            <a:extLst>
              <a:ext uri="{FF2B5EF4-FFF2-40B4-BE49-F238E27FC236}">
                <a16:creationId xmlns:a16="http://schemas.microsoft.com/office/drawing/2014/main" id="{00E9F055-7699-A70B-E626-288D6C4437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2146901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071B-784E-6438-A184-0882B0CF4818}"/>
              </a:ext>
            </a:extLst>
          </p:cNvPr>
          <p:cNvSpPr>
            <a:spLocks noGrp="1"/>
          </p:cNvSpPr>
          <p:nvPr>
            <p:ph type="title"/>
          </p:nvPr>
        </p:nvSpPr>
        <p:spPr/>
        <p:txBody>
          <a:bodyPr/>
          <a:lstStyle/>
          <a:p>
            <a:r>
              <a:rPr lang="en-IN" dirty="0"/>
              <a:t>AI in Agriculture</a:t>
            </a:r>
          </a:p>
        </p:txBody>
      </p:sp>
      <p:pic>
        <p:nvPicPr>
          <p:cNvPr id="2052" name="Picture 4" descr="Towards Future Farming: How Artificial Intelligence is transforming the Agriculture Industry">
            <a:extLst>
              <a:ext uri="{FF2B5EF4-FFF2-40B4-BE49-F238E27FC236}">
                <a16:creationId xmlns:a16="http://schemas.microsoft.com/office/drawing/2014/main" id="{BC464A71-67CE-BDBF-4E2E-FC121F62A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05" y="1574147"/>
            <a:ext cx="5894295"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6DBC24-652C-CD00-F4E3-FB62BD70F8C2}"/>
              </a:ext>
            </a:extLst>
          </p:cNvPr>
          <p:cNvSpPr txBox="1"/>
          <p:nvPr/>
        </p:nvSpPr>
        <p:spPr>
          <a:xfrm>
            <a:off x="5634316" y="5969655"/>
            <a:ext cx="5544672" cy="523220"/>
          </a:xfrm>
          <a:prstGeom prst="rect">
            <a:avLst/>
          </a:prstGeom>
          <a:noFill/>
        </p:spPr>
        <p:txBody>
          <a:bodyPr wrap="square" rtlCol="0">
            <a:spAutoFit/>
          </a:bodyPr>
          <a:lstStyle/>
          <a:p>
            <a:r>
              <a:rPr lang="en-IN" dirty="0"/>
              <a:t>Source: https://www.wipro.com/holmes/towards-future-farming-how-artificial-intelligence-is-transforming-the-agriculture-industry.</a:t>
            </a:r>
          </a:p>
        </p:txBody>
      </p:sp>
      <p:sp>
        <p:nvSpPr>
          <p:cNvPr id="4" name="TextBox 3">
            <a:extLst>
              <a:ext uri="{FF2B5EF4-FFF2-40B4-BE49-F238E27FC236}">
                <a16:creationId xmlns:a16="http://schemas.microsoft.com/office/drawing/2014/main" id="{3B349AFC-514C-B3E6-4233-D8D300B7092D}"/>
              </a:ext>
            </a:extLst>
          </p:cNvPr>
          <p:cNvSpPr txBox="1"/>
          <p:nvPr/>
        </p:nvSpPr>
        <p:spPr>
          <a:xfrm>
            <a:off x="838200" y="1768708"/>
            <a:ext cx="4500282" cy="378565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Crop Yield prediction and Price forecasts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Agriculture Robots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Intelligent Spraying</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Predictive Insights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Crop and soil monitoring</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Disease Diagnosis</a:t>
            </a:r>
          </a:p>
        </p:txBody>
      </p:sp>
    </p:spTree>
    <p:extLst>
      <p:ext uri="{BB962C8B-B14F-4D97-AF65-F5344CB8AC3E}">
        <p14:creationId xmlns:p14="http://schemas.microsoft.com/office/powerpoint/2010/main" val="2439258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3D73-3E0F-4D9B-5FA9-8B9D7432F8D8}"/>
              </a:ext>
            </a:extLst>
          </p:cNvPr>
          <p:cNvSpPr>
            <a:spLocks noGrp="1"/>
          </p:cNvSpPr>
          <p:nvPr>
            <p:ph type="title"/>
          </p:nvPr>
        </p:nvSpPr>
        <p:spPr/>
        <p:txBody>
          <a:bodyPr/>
          <a:lstStyle/>
          <a:p>
            <a:r>
              <a:rPr lang="en-IN" dirty="0"/>
              <a:t>Harvesting Robot</a:t>
            </a:r>
          </a:p>
        </p:txBody>
      </p:sp>
      <p:sp>
        <p:nvSpPr>
          <p:cNvPr id="4" name="Slide Number Placeholder 3">
            <a:extLst>
              <a:ext uri="{FF2B5EF4-FFF2-40B4-BE49-F238E27FC236}">
                <a16:creationId xmlns:a16="http://schemas.microsoft.com/office/drawing/2014/main" id="{39B73587-A139-8D17-F987-316070EC9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5" name="Picture 2">
            <a:extLst>
              <a:ext uri="{FF2B5EF4-FFF2-40B4-BE49-F238E27FC236}">
                <a16:creationId xmlns:a16="http://schemas.microsoft.com/office/drawing/2014/main" id="{3DC66FB6-99E6-D6B4-7B4D-EF9DE776B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29350" y="1780381"/>
            <a:ext cx="5124450" cy="4137819"/>
          </a:xfrm>
          <a:prstGeom prst="rect">
            <a:avLst/>
          </a:prstGeom>
          <a:noFill/>
          <a:ln>
            <a:noFill/>
          </a:ln>
        </p:spPr>
      </p:pic>
      <p:sp>
        <p:nvSpPr>
          <p:cNvPr id="6" name="TextBox 5">
            <a:extLst>
              <a:ext uri="{FF2B5EF4-FFF2-40B4-BE49-F238E27FC236}">
                <a16:creationId xmlns:a16="http://schemas.microsoft.com/office/drawing/2014/main" id="{F9A774D5-3815-5F3C-E957-A821893481BE}"/>
              </a:ext>
            </a:extLst>
          </p:cNvPr>
          <p:cNvSpPr txBox="1"/>
          <p:nvPr/>
        </p:nvSpPr>
        <p:spPr>
          <a:xfrm>
            <a:off x="6096000" y="5914548"/>
            <a:ext cx="6319837" cy="738664"/>
          </a:xfrm>
          <a:prstGeom prst="rect">
            <a:avLst/>
          </a:prstGeom>
          <a:noFill/>
        </p:spPr>
        <p:txBody>
          <a:bodyPr wrap="square" rtlCol="0">
            <a:spAutoFit/>
          </a:bodyPr>
          <a:lstStyle/>
          <a:p>
            <a:r>
              <a:rPr lang="en-US" altLang="en-US" sz="1400" dirty="0">
                <a:latin typeface="Georgia" panose="02040502050405020303" pitchFamily="18" charset="0"/>
              </a:rPr>
              <a:t>Source: http://www.lovingthemachine.com/2008/04/farmer-hails-strawberry-picking-robot.html</a:t>
            </a:r>
          </a:p>
          <a:p>
            <a:endParaRPr lang="en-IN" dirty="0"/>
          </a:p>
        </p:txBody>
      </p:sp>
      <p:sp>
        <p:nvSpPr>
          <p:cNvPr id="8" name="TextBox 7">
            <a:extLst>
              <a:ext uri="{FF2B5EF4-FFF2-40B4-BE49-F238E27FC236}">
                <a16:creationId xmlns:a16="http://schemas.microsoft.com/office/drawing/2014/main" id="{71F63900-21F8-9DEC-222F-CC49729D61D7}"/>
              </a:ext>
            </a:extLst>
          </p:cNvPr>
          <p:cNvSpPr txBox="1"/>
          <p:nvPr/>
        </p:nvSpPr>
        <p:spPr>
          <a:xfrm>
            <a:off x="728663" y="1780381"/>
            <a:ext cx="523398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dirty="0">
                <a:solidFill>
                  <a:srgbClr val="010101"/>
                </a:solidFill>
                <a:effectLst/>
                <a:latin typeface="Times New Roman" panose="02020603050405020304" pitchFamily="18" charset="0"/>
                <a:cs typeface="Times New Roman" panose="02020603050405020304" pitchFamily="18" charset="0"/>
              </a:rPr>
              <a:t>It  is made possible by using a stereo vision camera (basically allowing the robot to “see” in 3D like humans can) to discern where the strawberries are. </a:t>
            </a:r>
          </a:p>
          <a:p>
            <a:pPr marL="285750" indent="-285750" algn="just">
              <a:buFont typeface="Arial" panose="020B0604020202020204" pitchFamily="34" charset="0"/>
              <a:buChar char="•"/>
            </a:pPr>
            <a:endParaRPr lang="en-US" sz="1800" b="0" i="0" dirty="0">
              <a:solidFill>
                <a:srgbClr val="01010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rgbClr val="010101"/>
                </a:solidFill>
                <a:latin typeface="Times New Roman" panose="02020603050405020304" pitchFamily="18" charset="0"/>
                <a:cs typeface="Times New Roman" panose="02020603050405020304" pitchFamily="18" charset="0"/>
              </a:rPr>
              <a:t>S</a:t>
            </a:r>
            <a:r>
              <a:rPr lang="en-US" sz="1800" b="0" i="0" dirty="0">
                <a:solidFill>
                  <a:srgbClr val="010101"/>
                </a:solidFill>
                <a:effectLst/>
                <a:latin typeface="Times New Roman" panose="02020603050405020304" pitchFamily="18" charset="0"/>
                <a:cs typeface="Times New Roman" panose="02020603050405020304" pitchFamily="18" charset="0"/>
              </a:rPr>
              <a:t>pecialized software quickly analyzes them to differentiate ripe from unripe berries.</a:t>
            </a:r>
          </a:p>
          <a:p>
            <a:pPr marL="285750" indent="-285750" algn="just">
              <a:buFont typeface="Arial" panose="020B0604020202020204" pitchFamily="34" charset="0"/>
              <a:buChar char="•"/>
            </a:pPr>
            <a:endParaRPr lang="en-US" sz="1800" b="0" i="0" dirty="0">
              <a:solidFill>
                <a:srgbClr val="01010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010101"/>
                </a:solidFill>
                <a:effectLst/>
                <a:latin typeface="Times New Roman" panose="02020603050405020304" pitchFamily="18" charset="0"/>
                <a:cs typeface="Times New Roman" panose="02020603050405020304" pitchFamily="18" charset="0"/>
              </a:rPr>
              <a:t>The robotic arm is extended to the analyzed strawberry where its three fingers clamp the strawberry, pluck it from the strawberry plant, and deposit it onto a conveyor belt.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85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3737-CA5F-E005-46F6-00D04E891C6D}"/>
              </a:ext>
            </a:extLst>
          </p:cNvPr>
          <p:cNvSpPr>
            <a:spLocks noGrp="1"/>
          </p:cNvSpPr>
          <p:nvPr>
            <p:ph type="title"/>
          </p:nvPr>
        </p:nvSpPr>
        <p:spPr/>
        <p:txBody>
          <a:bodyPr/>
          <a:lstStyle/>
          <a:p>
            <a:r>
              <a:rPr lang="en-IN" dirty="0"/>
              <a:t>Weeding Robot</a:t>
            </a:r>
          </a:p>
        </p:txBody>
      </p:sp>
      <p:sp>
        <p:nvSpPr>
          <p:cNvPr id="4" name="Slide Number Placeholder 3">
            <a:extLst>
              <a:ext uri="{FF2B5EF4-FFF2-40B4-BE49-F238E27FC236}">
                <a16:creationId xmlns:a16="http://schemas.microsoft.com/office/drawing/2014/main" id="{B18ECED8-E130-41C6-4A65-4820BCA7C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5" name="Picture 2">
            <a:extLst>
              <a:ext uri="{FF2B5EF4-FFF2-40B4-BE49-F238E27FC236}">
                <a16:creationId xmlns:a16="http://schemas.microsoft.com/office/drawing/2014/main" id="{C69A7CD5-4034-4BF2-2FBA-57E7492EFE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0" y="1825625"/>
            <a:ext cx="5257800" cy="4246563"/>
          </a:xfrm>
        </p:spPr>
      </p:pic>
      <p:sp>
        <p:nvSpPr>
          <p:cNvPr id="6" name="TextBox 5">
            <a:extLst>
              <a:ext uri="{FF2B5EF4-FFF2-40B4-BE49-F238E27FC236}">
                <a16:creationId xmlns:a16="http://schemas.microsoft.com/office/drawing/2014/main" id="{01E3B9F1-F503-AB2A-6D24-461A71A940A2}"/>
              </a:ext>
            </a:extLst>
          </p:cNvPr>
          <p:cNvSpPr txBox="1"/>
          <p:nvPr/>
        </p:nvSpPr>
        <p:spPr>
          <a:xfrm>
            <a:off x="6188869" y="6173787"/>
            <a:ext cx="5376862" cy="738664"/>
          </a:xfrm>
          <a:prstGeom prst="rect">
            <a:avLst/>
          </a:prstGeom>
          <a:noFill/>
        </p:spPr>
        <p:txBody>
          <a:bodyPr wrap="square" rtlCol="0">
            <a:spAutoFit/>
          </a:bodyPr>
          <a:lstStyle/>
          <a:p>
            <a:pPr eaLnBrk="1" hangingPunct="1"/>
            <a:r>
              <a:rPr lang="en-US" altLang="en-US" sz="1400" dirty="0">
                <a:latin typeface="Georgia" panose="02040502050405020303" pitchFamily="18" charset="0"/>
              </a:rPr>
              <a:t>Source: https://www.roboticsbusinessreview.com/agriculture/the-next-frontier-of-weeding-robots/</a:t>
            </a:r>
          </a:p>
        </p:txBody>
      </p:sp>
      <p:pic>
        <p:nvPicPr>
          <p:cNvPr id="3074" name="Picture 2" descr="AVO weeding robot, by ecoRobotix">
            <a:extLst>
              <a:ext uri="{FF2B5EF4-FFF2-40B4-BE49-F238E27FC236}">
                <a16:creationId xmlns:a16="http://schemas.microsoft.com/office/drawing/2014/main" id="{7D96B1F5-E776-B14C-A604-6ABBB10F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504951"/>
            <a:ext cx="5376863" cy="4246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ABE5FAF-5EA9-6BBA-6EA3-6C3F3E2ACBEF}"/>
              </a:ext>
            </a:extLst>
          </p:cNvPr>
          <p:cNvSpPr txBox="1"/>
          <p:nvPr/>
        </p:nvSpPr>
        <p:spPr>
          <a:xfrm>
            <a:off x="838200" y="1666876"/>
            <a:ext cx="483393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helps to ensure a smaller environmental footprint. </a:t>
            </a:r>
          </a:p>
          <a:p>
            <a:pPr marL="285750" indent="-285750" algn="just">
              <a:buFont typeface="Arial" panose="020B0604020202020204" pitchFamily="34" charset="0"/>
              <a:buChar char="•"/>
            </a:pPr>
            <a:endParaRPr lang="en-US" sz="2000" b="0" i="0" dirty="0">
              <a:solidFill>
                <a:srgbClr val="31313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works by identifying flora that are dissimilar to the selected cultivar. </a:t>
            </a:r>
          </a:p>
          <a:p>
            <a:pPr marL="285750" indent="-285750" algn="just">
              <a:buFont typeface="Arial" panose="020B0604020202020204" pitchFamily="34" charset="0"/>
              <a:buChar char="•"/>
            </a:pPr>
            <a:endParaRPr lang="en-US" sz="2000" b="0" i="0" dirty="0">
              <a:solidFill>
                <a:srgbClr val="31313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13131"/>
                </a:solidFill>
                <a:effectLst/>
                <a:latin typeface="Times New Roman" panose="02020603050405020304" pitchFamily="18" charset="0"/>
                <a:cs typeface="Times New Roman" panose="02020603050405020304" pitchFamily="18" charset="0"/>
              </a:rPr>
              <a:t>It ignores the crops, targeting the weed with a mini dose of herbicide, allowing farmers to use 90 percent less.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78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083C-EDDF-AD7D-0112-DD270E3D39C0}"/>
              </a:ext>
            </a:extLst>
          </p:cNvPr>
          <p:cNvSpPr>
            <a:spLocks noGrp="1"/>
          </p:cNvSpPr>
          <p:nvPr>
            <p:ph type="title"/>
          </p:nvPr>
        </p:nvSpPr>
        <p:spPr/>
        <p:txBody>
          <a:bodyPr/>
          <a:lstStyle/>
          <a:p>
            <a:r>
              <a:rPr lang="en-IN" dirty="0"/>
              <a:t>Crop health monitoring</a:t>
            </a:r>
          </a:p>
        </p:txBody>
      </p:sp>
      <p:sp>
        <p:nvSpPr>
          <p:cNvPr id="4" name="Slide Number Placeholder 3">
            <a:extLst>
              <a:ext uri="{FF2B5EF4-FFF2-40B4-BE49-F238E27FC236}">
                <a16:creationId xmlns:a16="http://schemas.microsoft.com/office/drawing/2014/main" id="{4FC7A432-58D9-FB6E-C36A-80BE9CBFC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2050" name="Picture 2" descr="Crop Health Monitoring with IoT-enabled Agriculture Solution n">
            <a:extLst>
              <a:ext uri="{FF2B5EF4-FFF2-40B4-BE49-F238E27FC236}">
                <a16:creationId xmlns:a16="http://schemas.microsoft.com/office/drawing/2014/main" id="{29BA77B6-E501-0799-DD39-2D9C19D0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213" y="1843088"/>
            <a:ext cx="4757737" cy="40433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0104A9-5EB1-E52C-DD0B-8A5CA82F2A61}"/>
              </a:ext>
            </a:extLst>
          </p:cNvPr>
          <p:cNvSpPr txBox="1"/>
          <p:nvPr/>
        </p:nvSpPr>
        <p:spPr>
          <a:xfrm>
            <a:off x="838200" y="1843088"/>
            <a:ext cx="5081588"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Soil condition monitoring sensors allow farmers to collect data about rainfall, temperature, and other metrics over time to track trends and predict irrigation needs.   </a:t>
            </a:r>
          </a:p>
          <a:p>
            <a:pPr marL="285750" indent="-285750" algn="just">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Farmers will save time that’s usually spend manually checking crop water levels because sensors can give them real-time information instantly on almost any online device. </a:t>
            </a:r>
          </a:p>
          <a:p>
            <a:pPr marL="285750"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Sensors allow for better water conservation while ensuring there isn’t over or underwatering of crops.</a:t>
            </a:r>
          </a:p>
          <a:p>
            <a:pPr marL="285750" indent="-285750" algn="just">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IOT-enabled sensors take very little time to set up and there is a long battery life, which leads to less maintenance costs.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F77CC2-8F41-84D3-37F8-2C483A2A7E9A}"/>
              </a:ext>
            </a:extLst>
          </p:cNvPr>
          <p:cNvSpPr txBox="1"/>
          <p:nvPr/>
        </p:nvSpPr>
        <p:spPr>
          <a:xfrm>
            <a:off x="6272212" y="6015692"/>
            <a:ext cx="5081587" cy="523220"/>
          </a:xfrm>
          <a:prstGeom prst="rect">
            <a:avLst/>
          </a:prstGeom>
          <a:noFill/>
        </p:spPr>
        <p:txBody>
          <a:bodyPr wrap="square" rtlCol="0">
            <a:spAutoFit/>
          </a:bodyPr>
          <a:lstStyle/>
          <a:p>
            <a:r>
              <a:rPr lang="en-IN" dirty="0"/>
              <a:t>Source: https://www.biz4intellia.com/blog/crop-health-monitoring-with-iot-enabled-precision-agriculture-solution/</a:t>
            </a:r>
          </a:p>
        </p:txBody>
      </p:sp>
    </p:spTree>
    <p:extLst>
      <p:ext uri="{BB962C8B-B14F-4D97-AF65-F5344CB8AC3E}">
        <p14:creationId xmlns:p14="http://schemas.microsoft.com/office/powerpoint/2010/main" val="638907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2844-394D-4AD9-53A6-9BDD09B47053}"/>
              </a:ext>
            </a:extLst>
          </p:cNvPr>
          <p:cNvSpPr>
            <a:spLocks noGrp="1"/>
          </p:cNvSpPr>
          <p:nvPr>
            <p:ph type="title"/>
          </p:nvPr>
        </p:nvSpPr>
        <p:spPr/>
        <p:txBody>
          <a:bodyPr/>
          <a:lstStyle/>
          <a:p>
            <a:r>
              <a:rPr lang="en-IN" dirty="0"/>
              <a:t>Role of Intel in Agriculture</a:t>
            </a:r>
          </a:p>
        </p:txBody>
      </p:sp>
      <p:sp>
        <p:nvSpPr>
          <p:cNvPr id="3" name="Text Placeholder 2">
            <a:extLst>
              <a:ext uri="{FF2B5EF4-FFF2-40B4-BE49-F238E27FC236}">
                <a16:creationId xmlns:a16="http://schemas.microsoft.com/office/drawing/2014/main" id="{7267E693-D2E1-EDCF-785E-07579DE566B9}"/>
              </a:ext>
            </a:extLst>
          </p:cNvPr>
          <p:cNvSpPr>
            <a:spLocks noGrp="1"/>
          </p:cNvSpPr>
          <p:nvPr>
            <p:ph type="body" idx="1"/>
          </p:nvPr>
        </p:nvSpPr>
        <p:spPr/>
        <p:txBody>
          <a:bodyPr/>
          <a:lstStyle/>
          <a:p>
            <a:pPr algn="just"/>
            <a:r>
              <a:rPr lang="en-US" b="0" i="0" dirty="0">
                <a:solidFill>
                  <a:srgbClr val="666666"/>
                </a:solidFill>
                <a:effectLst/>
                <a:latin typeface="GeorgiaIFAD"/>
              </a:rPr>
              <a:t> </a:t>
            </a:r>
            <a:r>
              <a:rPr lang="en-US" sz="2000" b="0" i="0" dirty="0">
                <a:solidFill>
                  <a:schemeClr val="tx1"/>
                </a:solidFill>
                <a:effectLst/>
                <a:latin typeface="Times New Roman" panose="02020603050405020304" pitchFamily="18" charset="0"/>
                <a:cs typeface="Times New Roman" panose="02020603050405020304" pitchFamily="18" charset="0"/>
              </a:rPr>
              <a:t>A new project launched by the International Fund for Agricultural Development (IFAD) and Intel Corporation is providing smallholder farmers in the Kingdom of Cambodia simple technologies that can help the country reach its goal of becoming the next major rice exporter in the global market.</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new project provides smallholder farmers a step-by-step software </a:t>
            </a:r>
            <a:r>
              <a:rPr lang="en-US" sz="2000" b="0" i="0" dirty="0" err="1">
                <a:solidFill>
                  <a:schemeClr val="tx1"/>
                </a:solidFill>
                <a:effectLst/>
                <a:latin typeface="Times New Roman" panose="02020603050405020304" pitchFamily="18" charset="0"/>
                <a:cs typeface="Times New Roman" panose="02020603050405020304" pitchFamily="18" charset="0"/>
              </a:rPr>
              <a:t>programme</a:t>
            </a:r>
            <a:r>
              <a:rPr lang="en-US" sz="2000" b="0" i="0" dirty="0">
                <a:solidFill>
                  <a:schemeClr val="tx1"/>
                </a:solidFill>
                <a:effectLst/>
                <a:latin typeface="Times New Roman" panose="02020603050405020304" pitchFamily="18" charset="0"/>
                <a:cs typeface="Times New Roman" panose="02020603050405020304" pitchFamily="18" charset="0"/>
              </a:rPr>
              <a:t> to </a:t>
            </a:r>
            <a:r>
              <a:rPr lang="en-US" sz="2000" b="0" i="0" dirty="0" err="1">
                <a:solidFill>
                  <a:schemeClr val="tx1"/>
                </a:solidFill>
                <a:effectLst/>
                <a:latin typeface="Times New Roman" panose="02020603050405020304" pitchFamily="18" charset="0"/>
                <a:cs typeface="Times New Roman" panose="02020603050405020304" pitchFamily="18" charset="0"/>
              </a:rPr>
              <a:t>analyse</a:t>
            </a:r>
            <a:r>
              <a:rPr lang="en-US" sz="2000" b="0" i="0" dirty="0">
                <a:solidFill>
                  <a:schemeClr val="tx1"/>
                </a:solidFill>
                <a:effectLst/>
                <a:latin typeface="Times New Roman" panose="02020603050405020304" pitchFamily="18" charset="0"/>
                <a:cs typeface="Times New Roman" panose="02020603050405020304" pitchFamily="18" charset="0"/>
              </a:rPr>
              <a:t> soil, determine </a:t>
            </a:r>
            <a:r>
              <a:rPr lang="en-US" sz="2000" b="0" i="0" dirty="0" err="1">
                <a:solidFill>
                  <a:schemeClr val="tx1"/>
                </a:solidFill>
                <a:effectLst/>
                <a:latin typeface="Times New Roman" panose="02020603050405020304" pitchFamily="18" charset="0"/>
                <a:cs typeface="Times New Roman" panose="02020603050405020304" pitchFamily="18" charset="0"/>
              </a:rPr>
              <a:t>fertiliser</a:t>
            </a:r>
            <a:r>
              <a:rPr lang="en-US" sz="2000" b="0" i="0" dirty="0">
                <a:solidFill>
                  <a:schemeClr val="tx1"/>
                </a:solidFill>
                <a:effectLst/>
                <a:latin typeface="Times New Roman" panose="02020603050405020304" pitchFamily="18" charset="0"/>
                <a:cs typeface="Times New Roman" panose="02020603050405020304" pitchFamily="18" charset="0"/>
              </a:rPr>
              <a:t> requirements, advise on best seeds and deal with pests and diseases</a:t>
            </a:r>
            <a:r>
              <a:rPr lang="en-US" sz="2000" b="0" i="0" dirty="0">
                <a:solidFill>
                  <a:srgbClr val="666666"/>
                </a:solidFill>
                <a:effectLst/>
                <a:latin typeface="Times New Roman" panose="02020603050405020304" pitchFamily="18" charset="0"/>
                <a:cs typeface="Times New Roman" panose="02020603050405020304" pitchFamily="18" charset="0"/>
              </a:rPr>
              <a:t>.</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software gives them immediate access to a pool of specialists and all the knowledge they need is at their fingertips.</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The software from Intel corporation is being used in India, where it has helped small farmers increase their production by around 300 per cent</a:t>
            </a:r>
            <a:r>
              <a:rPr lang="en-US" sz="2000" b="0" i="0" dirty="0">
                <a:solidFill>
                  <a:srgbClr val="666666"/>
                </a:solidFill>
                <a:effectLst/>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4D579D8-A58D-8214-C022-659D4D8F87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421467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247A-1842-0038-CCC7-922607394A86}"/>
              </a:ext>
            </a:extLst>
          </p:cNvPr>
          <p:cNvSpPr>
            <a:spLocks noGrp="1"/>
          </p:cNvSpPr>
          <p:nvPr>
            <p:ph type="title"/>
          </p:nvPr>
        </p:nvSpPr>
        <p:spPr/>
        <p:txBody>
          <a:bodyPr/>
          <a:lstStyle/>
          <a:p>
            <a:r>
              <a:rPr lang="en-IN" dirty="0"/>
              <a:t>Conclusion</a:t>
            </a:r>
            <a:br>
              <a:rPr lang="en-IN" dirty="0"/>
            </a:br>
            <a:endParaRPr lang="en-IN" dirty="0"/>
          </a:p>
        </p:txBody>
      </p:sp>
      <p:sp>
        <p:nvSpPr>
          <p:cNvPr id="3" name="Text Placeholder 2">
            <a:extLst>
              <a:ext uri="{FF2B5EF4-FFF2-40B4-BE49-F238E27FC236}">
                <a16:creationId xmlns:a16="http://schemas.microsoft.com/office/drawing/2014/main" id="{00AC2F72-BEED-4F5F-CC18-2A36C508AD33}"/>
              </a:ext>
            </a:extLst>
          </p:cNvPr>
          <p:cNvSpPr>
            <a:spLocks noGrp="1"/>
          </p:cNvSpPr>
          <p:nvPr>
            <p:ph type="body" idx="1"/>
          </p:nvPr>
        </p:nvSpPr>
        <p:spPr/>
        <p:txBody>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The benefits of AI in agriculture are undeniable.</a:t>
            </a:r>
          </a:p>
          <a:p>
            <a:pPr algn="just"/>
            <a:r>
              <a:rPr lang="en-US" b="0" i="0" dirty="0">
                <a:solidFill>
                  <a:schemeClr val="tx1"/>
                </a:solidFill>
                <a:effectLst/>
                <a:latin typeface="Times New Roman" panose="02020603050405020304" pitchFamily="18" charset="0"/>
                <a:cs typeface="Times New Roman" panose="02020603050405020304" pitchFamily="18" charset="0"/>
              </a:rPr>
              <a:t> Smart farming tools and </a:t>
            </a:r>
            <a:r>
              <a:rPr lang="en-US" dirty="0">
                <a:solidFill>
                  <a:schemeClr val="tx1"/>
                </a:solidFill>
                <a:latin typeface="Times New Roman" panose="02020603050405020304" pitchFamily="18" charset="0"/>
                <a:cs typeface="Times New Roman" panose="02020603050405020304" pitchFamily="18" charset="0"/>
              </a:rPr>
              <a:t>vertical farming systems</a:t>
            </a:r>
            <a:r>
              <a:rPr lang="en-US" b="0" i="0" dirty="0">
                <a:solidFill>
                  <a:schemeClr val="tx1"/>
                </a:solidFill>
                <a:effectLst/>
                <a:latin typeface="Times New Roman" panose="02020603050405020304" pitchFamily="18" charset="0"/>
                <a:cs typeface="Times New Roman" panose="02020603050405020304" pitchFamily="18" charset="0"/>
              </a:rPr>
              <a:t> can perform small, repeatable, and time-consuming tasks so farm workers can use their time for more strategic operations that require human intelligence.</a:t>
            </a:r>
          </a:p>
          <a:p>
            <a:pPr algn="just"/>
            <a:r>
              <a:rPr lang="en-US" b="0" i="0" dirty="0">
                <a:solidFill>
                  <a:schemeClr val="tx1"/>
                </a:solidFill>
                <a:effectLst/>
                <a:latin typeface="Times New Roman" panose="02020603050405020304" pitchFamily="18" charset="0"/>
                <a:cs typeface="Times New Roman" panose="02020603050405020304" pitchFamily="18" charset="0"/>
              </a:rPr>
              <a:t> However, it’s important to realize that unlike a tractor, one can’t just buy AI and start it. </a:t>
            </a:r>
          </a:p>
          <a:p>
            <a:pPr algn="just"/>
            <a:r>
              <a:rPr lang="en-US" b="0" i="0" dirty="0">
                <a:solidFill>
                  <a:schemeClr val="tx1"/>
                </a:solidFill>
                <a:effectLst/>
                <a:latin typeface="Times New Roman" panose="02020603050405020304" pitchFamily="18" charset="0"/>
                <a:cs typeface="Times New Roman" panose="02020603050405020304" pitchFamily="18" charset="0"/>
              </a:rPr>
              <a:t>AI is just the next step in the development of smart farming, and it needs other technology to actually work.</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5F11D6-3EDE-8F6C-C969-37086CD65C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1702667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5E24C5-9903-8570-731A-D12B784296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8" name="Picture 7">
            <a:extLst>
              <a:ext uri="{FF2B5EF4-FFF2-40B4-BE49-F238E27FC236}">
                <a16:creationId xmlns:a16="http://schemas.microsoft.com/office/drawing/2014/main" id="{6593DAE9-771A-C339-EB73-D7F3D53E47F7}"/>
              </a:ext>
            </a:extLst>
          </p:cNvPr>
          <p:cNvPicPr>
            <a:picLocks noChangeAspect="1"/>
          </p:cNvPicPr>
          <p:nvPr/>
        </p:nvPicPr>
        <p:blipFill>
          <a:blip r:embed="rId2"/>
          <a:stretch>
            <a:fillRect/>
          </a:stretch>
        </p:blipFill>
        <p:spPr>
          <a:xfrm>
            <a:off x="672353" y="1114426"/>
            <a:ext cx="10005480" cy="4910194"/>
          </a:xfrm>
          <a:prstGeom prst="rect">
            <a:avLst/>
          </a:prstGeom>
        </p:spPr>
      </p:pic>
      <p:sp>
        <p:nvSpPr>
          <p:cNvPr id="9" name="TextBox 8">
            <a:extLst>
              <a:ext uri="{FF2B5EF4-FFF2-40B4-BE49-F238E27FC236}">
                <a16:creationId xmlns:a16="http://schemas.microsoft.com/office/drawing/2014/main" id="{240C48D8-7E2C-DC5D-3E8F-4346291F37E9}"/>
              </a:ext>
            </a:extLst>
          </p:cNvPr>
          <p:cNvSpPr txBox="1"/>
          <p:nvPr/>
        </p:nvSpPr>
        <p:spPr>
          <a:xfrm>
            <a:off x="1000125" y="6538912"/>
            <a:ext cx="10353674" cy="307777"/>
          </a:xfrm>
          <a:prstGeom prst="rect">
            <a:avLst/>
          </a:prstGeom>
          <a:noFill/>
        </p:spPr>
        <p:txBody>
          <a:bodyPr wrap="square" rtlCol="0">
            <a:spAutoFit/>
          </a:bodyPr>
          <a:lstStyle/>
          <a:p>
            <a:r>
              <a:rPr lang="en-IN" dirty="0"/>
              <a:t>Source: https://www.intel.com/content/www/us/en/big-data/article/agriculture-harvests-big-data.html</a:t>
            </a:r>
          </a:p>
        </p:txBody>
      </p:sp>
      <p:sp>
        <p:nvSpPr>
          <p:cNvPr id="6" name="Title 1">
            <a:extLst>
              <a:ext uri="{FF2B5EF4-FFF2-40B4-BE49-F238E27FC236}">
                <a16:creationId xmlns:a16="http://schemas.microsoft.com/office/drawing/2014/main" id="{7471247A-1842-0038-CCC7-922607394A86}"/>
              </a:ext>
            </a:extLst>
          </p:cNvPr>
          <p:cNvSpPr>
            <a:spLocks noGrp="1"/>
          </p:cNvSpPr>
          <p:nvPr>
            <p:ph type="title"/>
          </p:nvPr>
        </p:nvSpPr>
        <p:spPr>
          <a:xfrm>
            <a:off x="602226" y="573911"/>
            <a:ext cx="9613900" cy="749300"/>
          </a:xfrm>
        </p:spPr>
        <p:txBody>
          <a:bodyPr/>
          <a:lstStyle/>
          <a:p>
            <a:r>
              <a:rPr lang="en-IN" dirty="0"/>
              <a:t>Conclusion</a:t>
            </a:r>
            <a:br>
              <a:rPr lang="en-IN" dirty="0"/>
            </a:br>
            <a:endParaRPr lang="en-IN" dirty="0"/>
          </a:p>
        </p:txBody>
      </p:sp>
    </p:spTree>
    <p:extLst>
      <p:ext uri="{BB962C8B-B14F-4D97-AF65-F5344CB8AC3E}">
        <p14:creationId xmlns:p14="http://schemas.microsoft.com/office/powerpoint/2010/main" val="125145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838200" y="365125"/>
            <a:ext cx="10515600" cy="16160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sz="4000"/>
              <a:t>Artificial Intelligence</a:t>
            </a:r>
            <a:endParaRPr/>
          </a:p>
        </p:txBody>
      </p:sp>
      <p:sp>
        <p:nvSpPr>
          <p:cNvPr id="266" name="Google Shape;266;p13"/>
          <p:cNvSpPr txBox="1">
            <a:spLocks noGrp="1"/>
          </p:cNvSpPr>
          <p:nvPr>
            <p:ph type="body" idx="1"/>
          </p:nvPr>
        </p:nvSpPr>
        <p:spPr>
          <a:xfrm>
            <a:off x="838200" y="2143761"/>
            <a:ext cx="10515600" cy="4033202"/>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1000"/>
              </a:spcBef>
              <a:spcAft>
                <a:spcPts val="0"/>
              </a:spcAft>
              <a:buSzPts val="2400"/>
              <a:buChar char="•"/>
            </a:pPr>
            <a:r>
              <a:rPr lang="en-US">
                <a:solidFill>
                  <a:srgbClr val="222A35"/>
                </a:solidFill>
              </a:rPr>
              <a:t>“A branch of computer science dealing with the simulation of intelligent behavior in computers.” (Merriam-Webster)</a:t>
            </a:r>
            <a:endParaRPr/>
          </a:p>
          <a:p>
            <a:pPr marL="457200" lvl="0" indent="-381000" algn="l" rtl="0">
              <a:lnSpc>
                <a:spcPct val="150000"/>
              </a:lnSpc>
              <a:spcBef>
                <a:spcPts val="1000"/>
              </a:spcBef>
              <a:spcAft>
                <a:spcPts val="0"/>
              </a:spcAft>
              <a:buSzPts val="2400"/>
              <a:buChar char="•"/>
            </a:pPr>
            <a:r>
              <a:rPr lang="en-US">
                <a:solidFill>
                  <a:srgbClr val="222A35"/>
                </a:solidFill>
              </a:rPr>
              <a:t>“A program that can sense, reason, act, and adapt.” (Intel)</a:t>
            </a:r>
            <a:endParaRPr/>
          </a:p>
          <a:p>
            <a:pPr marL="457200" lvl="0" indent="-381000" algn="l" rtl="0">
              <a:lnSpc>
                <a:spcPct val="100000"/>
              </a:lnSpc>
              <a:spcBef>
                <a:spcPts val="1000"/>
              </a:spcBef>
              <a:spcAft>
                <a:spcPts val="0"/>
              </a:spcAft>
              <a:buSzPts val="2400"/>
              <a:buChar char="•"/>
            </a:pPr>
            <a:r>
              <a:rPr lang="en-US">
                <a:solidFill>
                  <a:srgbClr val="222A35"/>
                </a:solidFill>
              </a:rPr>
              <a:t>“Colloquially, the term ‘artificial intelligence’ is applied when a machine mimics ‘cognitive’ functions that humans associate with other human minds, such as ‘learning' and ‘problem solving’.” (Wikipedia)</a:t>
            </a:r>
            <a:endParaRPr>
              <a:solidFill>
                <a:srgbClr val="222A35"/>
              </a:solidFill>
            </a:endParaRPr>
          </a:p>
        </p:txBody>
      </p:sp>
      <p:sp>
        <p:nvSpPr>
          <p:cNvPr id="267" name="Google Shape;2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extLst>
      <p:ext uri="{BB962C8B-B14F-4D97-AF65-F5344CB8AC3E}">
        <p14:creationId xmlns:p14="http://schemas.microsoft.com/office/powerpoint/2010/main" val="332870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p:nvPr/>
        </p:nvSpPr>
        <p:spPr>
          <a:xfrm>
            <a:off x="0" y="1"/>
            <a:ext cx="12192000" cy="6356911"/>
          </a:xfrm>
          <a:prstGeom prst="rect">
            <a:avLst/>
          </a:prstGeom>
          <a:solidFill>
            <a:srgbClr val="003C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54" name="Google Shape;554;p37"/>
          <p:cNvSpPr/>
          <p:nvPr/>
        </p:nvSpPr>
        <p:spPr>
          <a:xfrm>
            <a:off x="3709495" y="5131417"/>
            <a:ext cx="86563" cy="104264"/>
          </a:xfrm>
          <a:custGeom>
            <a:avLst/>
            <a:gdLst/>
            <a:ahLst/>
            <a:cxnLst/>
            <a:rect l="l" t="t" r="r" b="b"/>
            <a:pathLst>
              <a:path w="988" h="1969" extrusionOk="0">
                <a:moveTo>
                  <a:pt x="0" y="0"/>
                </a:moveTo>
                <a:lnTo>
                  <a:pt x="0" y="1969"/>
                </a:lnTo>
                <a:lnTo>
                  <a:pt x="988" y="984"/>
                </a:lnTo>
                <a:lnTo>
                  <a:pt x="0" y="0"/>
                </a:lnTo>
                <a:close/>
              </a:path>
            </a:pathLst>
          </a:custGeom>
          <a:solidFill>
            <a:srgbClr val="00AEE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5" name="Google Shape;55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556" name="Google Shape;556;p37"/>
          <p:cNvSpPr txBox="1"/>
          <p:nvPr/>
        </p:nvSpPr>
        <p:spPr>
          <a:xfrm>
            <a:off x="905966" y="209792"/>
            <a:ext cx="9462053" cy="13376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1EFD8"/>
              </a:buClr>
              <a:buSzPts val="3733"/>
              <a:buFont typeface="Arial"/>
              <a:buNone/>
            </a:pPr>
            <a:r>
              <a:rPr lang="en-US" sz="3733" b="0" i="0" u="none" strike="noStrike" cap="none">
                <a:solidFill>
                  <a:srgbClr val="E1EFD8"/>
                </a:solidFill>
                <a:latin typeface="Arial"/>
                <a:ea typeface="Arial"/>
                <a:cs typeface="Arial"/>
                <a:sym typeface="Arial"/>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info@fice.in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mentor@fice.in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C71"/>
              </a:buClr>
              <a:buSzPts val="4267"/>
              <a:buFont typeface="Arial"/>
              <a:buNone/>
            </a:pPr>
            <a:endParaRPr sz="4267" b="0" i="0" u="none" strike="noStrike" cap="none">
              <a:solidFill>
                <a:schemeClr val="lt1"/>
              </a:solidFill>
              <a:latin typeface="Arial"/>
              <a:ea typeface="Arial"/>
              <a:cs typeface="Arial"/>
              <a:sym typeface="Arial"/>
            </a:endParaRPr>
          </a:p>
        </p:txBody>
      </p:sp>
      <p:sp>
        <p:nvSpPr>
          <p:cNvPr id="557" name="Google Shape;557;p37"/>
          <p:cNvSpPr txBox="1"/>
          <p:nvPr/>
        </p:nvSpPr>
        <p:spPr>
          <a:xfrm>
            <a:off x="0" y="-25400"/>
            <a:ext cx="12192000" cy="638001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endParaRPr sz="2400" b="0" i="0" u="none" strike="noStrike" cap="none">
              <a:solidFill>
                <a:srgbClr val="0071C5"/>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400"/>
              <a:buFont typeface="Noto Sans Symbols"/>
              <a:buNone/>
            </a:pPr>
            <a:r>
              <a:rPr lang="en-US" sz="2400" b="0" i="0" u="none" strike="noStrike" cap="none">
                <a:solidFill>
                  <a:srgbClr val="E1EFD8"/>
                </a:solidFill>
                <a:latin typeface="Calibri"/>
                <a:ea typeface="Calibri"/>
                <a:cs typeface="Calibri"/>
                <a:sym typeface="Calibri"/>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sng" strike="noStrike" cap="none">
                <a:solidFill>
                  <a:schemeClr val="hlink"/>
                </a:solidFill>
                <a:latin typeface="Calibri"/>
                <a:ea typeface="Calibri"/>
                <a:cs typeface="Calibri"/>
                <a:sym typeface="Calibri"/>
                <a:hlinkClick r:id="rId4"/>
              </a:rPr>
              <a:t>mentor@fice.in</a:t>
            </a: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1"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800"/>
              <a:buFont typeface="Noto Sans Symbols"/>
              <a:buNone/>
            </a:pPr>
            <a:r>
              <a:rPr lang="en-US" sz="2800" b="1" i="0" u="none" strike="noStrike" cap="none">
                <a:solidFill>
                  <a:srgbClr val="E1EFD8"/>
                </a:solidFill>
                <a:latin typeface="Calibri"/>
                <a:ea typeface="Calibri"/>
                <a:cs typeface="Calibri"/>
                <a:sym typeface="Calibri"/>
              </a:rPr>
              <a:t>www.fice.in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73" name="Google Shape;273;p14"/>
          <p:cNvSpPr txBox="1"/>
          <p:nvPr/>
        </p:nvSpPr>
        <p:spPr>
          <a:xfrm>
            <a:off x="655325" y="721180"/>
            <a:ext cx="9013200" cy="9816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2060"/>
                </a:solidFill>
                <a:latin typeface="Calibri"/>
                <a:ea typeface="Calibri"/>
                <a:cs typeface="Calibri"/>
                <a:sym typeface="Calibri"/>
              </a:rPr>
              <a:t>Machine Learning </a:t>
            </a:r>
            <a:endParaRPr sz="1400" b="0" i="0" u="none" strike="noStrike" cap="none">
              <a:solidFill>
                <a:srgbClr val="000000"/>
              </a:solidFill>
              <a:latin typeface="Arial"/>
              <a:ea typeface="Arial"/>
              <a:cs typeface="Arial"/>
              <a:sym typeface="Arial"/>
            </a:endParaRPr>
          </a:p>
        </p:txBody>
      </p:sp>
      <p:sp>
        <p:nvSpPr>
          <p:cNvPr id="274" name="Google Shape;274;p14"/>
          <p:cNvSpPr txBox="1"/>
          <p:nvPr/>
        </p:nvSpPr>
        <p:spPr>
          <a:xfrm>
            <a:off x="655320" y="1896119"/>
            <a:ext cx="10073700" cy="2882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222A35"/>
                </a:solidFill>
                <a:latin typeface="Arial"/>
                <a:ea typeface="Arial"/>
                <a:cs typeface="Arial"/>
                <a:sym typeface="Arial"/>
              </a:rPr>
              <a:t>“The process by which a computer is able to improve its own performance (as in analyzing image files) by continuously incorporating new data into an existing statistical model” - Merriam - Webster’s dictionary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222A35"/>
                </a:solidFill>
                <a:latin typeface="Arial"/>
                <a:ea typeface="Arial"/>
                <a:cs typeface="Arial"/>
                <a:sym typeface="Arial"/>
              </a:rPr>
              <a:t>“Building algorithms that allow computers to develop new behaviors based on experience” — Adam Piore</a:t>
            </a:r>
            <a:endParaRPr sz="2000" b="0" i="0" u="none" strike="noStrike" cap="none">
              <a:solidFill>
                <a:srgbClr val="222A35"/>
              </a:solidFill>
              <a:latin typeface="Arial"/>
              <a:ea typeface="Arial"/>
              <a:cs typeface="Arial"/>
              <a:sym typeface="Arial"/>
            </a:endParaRPr>
          </a:p>
        </p:txBody>
      </p:sp>
    </p:spTree>
    <p:extLst>
      <p:ext uri="{BB962C8B-B14F-4D97-AF65-F5344CB8AC3E}">
        <p14:creationId xmlns:p14="http://schemas.microsoft.com/office/powerpoint/2010/main" val="25990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2060"/>
                </a:solidFill>
                <a:latin typeface="Calibri"/>
                <a:ea typeface="Calibri"/>
                <a:cs typeface="Calibri"/>
                <a:sym typeface="Calibri"/>
              </a:rPr>
              <a:t>Deep Learning </a:t>
            </a:r>
            <a:endParaRPr sz="1400" b="0" i="0" u="none" strike="noStrike" cap="none">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222A35"/>
                </a:solidFill>
                <a:latin typeface="Arial"/>
                <a:ea typeface="Arial"/>
                <a:cs typeface="Arial"/>
                <a:sym typeface="Arial"/>
              </a:rPr>
              <a:t>Deep learning is the sub-field of machine learning focused on developing algorithms consisting of multilayer artificial neural networks inspired by human brain structure called neurons.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222A35"/>
                </a:solidFill>
                <a:latin typeface="Arial"/>
                <a:ea typeface="Arial"/>
                <a:cs typeface="Arial"/>
                <a:sym typeface="Arial"/>
              </a:rPr>
              <a:t>“Machine learning that involves using very complicated models called “deep neural networks”." (Intel)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rgbClr val="222A35"/>
                </a:solidFill>
                <a:latin typeface="Arial"/>
                <a:ea typeface="Arial"/>
                <a:cs typeface="Arial"/>
                <a:sym typeface="Arial"/>
              </a:rPr>
              <a:t>Models determine best representation of original data; in classic machine learning, humans must do this.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907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741705" y="52077"/>
            <a:ext cx="10515600" cy="12280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Machine Learning Classification </a:t>
            </a:r>
            <a:endParaRPr/>
          </a:p>
        </p:txBody>
      </p:sp>
      <p:sp>
        <p:nvSpPr>
          <p:cNvPr id="311" name="Google Shape;3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312" name="Google Shape;312;p19" descr="A screenshot of a cell phone&#10;&#10;Description automatically generated"/>
          <p:cNvPicPr preferRelativeResize="0"/>
          <p:nvPr/>
        </p:nvPicPr>
        <p:blipFill rotWithShape="1">
          <a:blip r:embed="rId3">
            <a:alphaModFix/>
          </a:blip>
          <a:srcRect/>
          <a:stretch/>
        </p:blipFill>
        <p:spPr>
          <a:xfrm>
            <a:off x="2529839" y="1133800"/>
            <a:ext cx="7305041" cy="5225350"/>
          </a:xfrm>
          <a:prstGeom prst="rect">
            <a:avLst/>
          </a:prstGeom>
          <a:noFill/>
          <a:ln>
            <a:noFill/>
          </a:ln>
        </p:spPr>
      </p:pic>
    </p:spTree>
    <p:extLst>
      <p:ext uri="{BB962C8B-B14F-4D97-AF65-F5344CB8AC3E}">
        <p14:creationId xmlns:p14="http://schemas.microsoft.com/office/powerpoint/2010/main" val="2995061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BF2D-D4DA-4E26-BFB6-7C17459CDA7C}"/>
              </a:ext>
            </a:extLst>
          </p:cNvPr>
          <p:cNvSpPr>
            <a:spLocks noGrp="1"/>
          </p:cNvSpPr>
          <p:nvPr>
            <p:ph type="title"/>
          </p:nvPr>
        </p:nvSpPr>
        <p:spPr>
          <a:xfrm>
            <a:off x="1333500" y="276224"/>
            <a:ext cx="9525000" cy="2200275"/>
          </a:xfrm>
        </p:spPr>
        <p:txBody>
          <a:bodyPr>
            <a:noAutofit/>
          </a:bodyPr>
          <a:lstStyle/>
          <a:p>
            <a:pPr algn="ctr"/>
            <a:r>
              <a:rPr lang="en-US" sz="8800" dirty="0" smtClean="0">
                <a:solidFill>
                  <a:schemeClr val="tx1"/>
                </a:solidFill>
                <a:latin typeface="+mn-lt"/>
              </a:rPr>
              <a:t>Intel </a:t>
            </a:r>
            <a:r>
              <a:rPr lang="en-US" sz="8800" b="1" dirty="0" err="1" smtClean="0">
                <a:solidFill>
                  <a:schemeClr val="tx1"/>
                </a:solidFill>
                <a:latin typeface="+mn-lt"/>
              </a:rPr>
              <a:t>oneAPI</a:t>
            </a:r>
            <a:endParaRPr lang="en-US" sz="8800" b="1" dirty="0">
              <a:solidFill>
                <a:schemeClr val="tx1"/>
              </a:solidFill>
              <a:latin typeface="+mn-lt"/>
            </a:endParaRPr>
          </a:p>
        </p:txBody>
      </p:sp>
      <p:pic>
        <p:nvPicPr>
          <p:cNvPr id="5122" name="Picture 2">
            <a:extLst>
              <a:ext uri="{FF2B5EF4-FFF2-40B4-BE49-F238E27FC236}">
                <a16:creationId xmlns:a16="http://schemas.microsoft.com/office/drawing/2014/main" id="{27B73B86-0E72-4563-99A1-570B20984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67"/>
          <a:stretch/>
        </p:blipFill>
        <p:spPr bwMode="auto">
          <a:xfrm>
            <a:off x="1333500" y="2182209"/>
            <a:ext cx="9525000" cy="3673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820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1797</Words>
  <Application>Microsoft Office PowerPoint</Application>
  <PresentationFormat>Widescreen</PresentationFormat>
  <Paragraphs>288</Paragraphs>
  <Slides>50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Aharoni</vt:lpstr>
      <vt:lpstr>Calibri</vt:lpstr>
      <vt:lpstr>Open Sans</vt:lpstr>
      <vt:lpstr>Georgia</vt:lpstr>
      <vt:lpstr>Roboto</vt:lpstr>
      <vt:lpstr>Arial</vt:lpstr>
      <vt:lpstr>Noto Sans Symbols</vt:lpstr>
      <vt:lpstr>GeorgiaIFAD</vt:lpstr>
      <vt:lpstr>Times New Roman</vt:lpstr>
      <vt:lpstr>Office Theme</vt:lpstr>
      <vt:lpstr>  </vt:lpstr>
      <vt:lpstr>Workshop Outcome </vt:lpstr>
      <vt:lpstr>Agenda-Day1</vt:lpstr>
      <vt:lpstr>Definitions</vt:lpstr>
      <vt:lpstr>Artificial Intelligence</vt:lpstr>
      <vt:lpstr>PowerPoint Presentation</vt:lpstr>
      <vt:lpstr>PowerPoint Presentation</vt:lpstr>
      <vt:lpstr>Machine Learning Classification </vt:lpstr>
      <vt:lpstr>Intel oneAPI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Intel Dev Cloud ?</vt:lpstr>
      <vt:lpstr>How DevCloud works?</vt:lpstr>
      <vt:lpstr>PowerPoint Presentation</vt:lpstr>
      <vt:lpstr>PowerPoint Presentation</vt:lpstr>
      <vt:lpstr>What software are required for this workshop?</vt:lpstr>
      <vt:lpstr>Important Ubuntu Commands</vt:lpstr>
      <vt:lpstr>Steps for downloading Intel Distribution of Python</vt:lpstr>
      <vt:lpstr>Intel Distribution of Python</vt:lpstr>
      <vt:lpstr>Intel Distribution of Python</vt:lpstr>
      <vt:lpstr>Checking if Python Intel is installed or not</vt:lpstr>
      <vt:lpstr>Time module in Python</vt:lpstr>
      <vt:lpstr>How AI can be useful in agriculture </vt:lpstr>
      <vt:lpstr>Advantages</vt:lpstr>
      <vt:lpstr>Advantages</vt:lpstr>
      <vt:lpstr>Advantages</vt:lpstr>
      <vt:lpstr>AI in Agriculture</vt:lpstr>
      <vt:lpstr>Harvesting Robot</vt:lpstr>
      <vt:lpstr>Weeding Robot</vt:lpstr>
      <vt:lpstr>Crop health monitoring</vt:lpstr>
      <vt:lpstr>Role of Intel in Agriculture</vt:lpstr>
      <vt:lpstr>Conclusion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College Excellence Program</dc:title>
  <dc:creator>Hp</dc:creator>
  <cp:lastModifiedBy>user</cp:lastModifiedBy>
  <cp:revision>57</cp:revision>
  <dcterms:modified xsi:type="dcterms:W3CDTF">2022-12-12T02:28:30Z</dcterms:modified>
</cp:coreProperties>
</file>